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6" r:id="rId3"/>
    <p:sldId id="258" r:id="rId4"/>
    <p:sldId id="271" r:id="rId5"/>
    <p:sldId id="259" r:id="rId6"/>
    <p:sldId id="270" r:id="rId7"/>
    <p:sldId id="267" r:id="rId8"/>
    <p:sldId id="265" r:id="rId9"/>
    <p:sldId id="261" r:id="rId10"/>
    <p:sldId id="260" r:id="rId11"/>
    <p:sldId id="266" r:id="rId12"/>
    <p:sldId id="262" r:id="rId13"/>
    <p:sldId id="264" r:id="rId14"/>
    <p:sldId id="269" r:id="rId15"/>
    <p:sldId id="268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58AA03-B668-B047-AFA8-633A56CB7837}" v="75" dt="2021-07-16T05:00:24.0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94"/>
  </p:normalViewPr>
  <p:slideViewPr>
    <p:cSldViewPr snapToGrid="0" snapToObjects="1">
      <p:cViewPr varScale="1">
        <p:scale>
          <a:sx n="68" d="100"/>
          <a:sy n="68" d="100"/>
        </p:scale>
        <p:origin x="6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D079E-6F3D-354E-9D7F-AF08732B9C13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5C0D3-3299-B540-AF0C-5FA38F3B5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10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AB7EA-7959-B145-A822-EC9222FBB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9052F-633B-D14B-833D-EF3C00D54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815BE-8312-024F-91B1-450E27F64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47D6-9273-7244-BA58-3628D53E0EFE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4F309-D6CF-7D4A-A2FE-49EAACAAE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3649B-E80D-9B40-AC84-333A48FD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1B88-43AE-9144-A54E-3F91D4FFB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3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FFBF2-7843-2B4E-BC69-ED60081D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3EF99C-2654-B847-8CC0-75BB62524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359F8-41B5-CD44-B848-A36F0EFF1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47D6-9273-7244-BA58-3628D53E0EFE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8B742-1D1A-CB47-B561-5CBC72E6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FD7AE-10B7-3046-943D-E02F9465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1B88-43AE-9144-A54E-3F91D4FFB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52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E9384A-0459-004B-8F96-4B12A4692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1943A-240D-824E-9520-A19ABC294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CC2FB-FEF8-6249-A364-759DB98B9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47D6-9273-7244-BA58-3628D53E0EFE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E9C8A-6CEC-9B41-8FB1-EB0C4ACD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B6DDF-4B1F-1842-A1C6-B128C537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1B88-43AE-9144-A54E-3F91D4FFB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92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F7E4-5432-DB42-A6FD-37FCBDDD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9426A-0D8B-8343-98FE-59010DB3D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F6AC7-8AA3-1841-B653-97A61F19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47D6-9273-7244-BA58-3628D53E0EFE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9503B-9A38-2F44-8122-B5D2082A7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50488-6D03-6445-8AC0-6B32A7749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1B88-43AE-9144-A54E-3F91D4FFB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0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97C90-9AE2-0C47-98A6-842B71F65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0953-5C5F-C844-802B-61F9D3FF9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02FC2-EE96-4E41-86FB-ECCD091CD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47D6-9273-7244-BA58-3628D53E0EFE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B10A7-AFB4-FE4B-B2E8-9F390876B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B692D-9792-3D4C-BB03-1DB793B9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1B88-43AE-9144-A54E-3F91D4FFB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5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DA249-B2A6-7D4A-BEBC-A3789FAE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FE983-C1DA-5249-9287-F6B43A3D1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C1DC8-8934-4940-84B5-65F1A4186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D2251-E927-194D-BE3D-7E190726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47D6-9273-7244-BA58-3628D53E0EFE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CD1C1-C282-C44D-8DB2-1007F965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61A6A-C118-884F-8560-ABEEB92E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1B88-43AE-9144-A54E-3F91D4FFB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31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4F52-BFAA-A343-B27E-97813748E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AFD99-665C-AB4B-9125-D0AB9829E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A335A-7A74-9B46-8C0B-9D8E8D25E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B0315-669F-E440-85CE-547487EA4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AFFA1E-CC98-9543-AFC3-A4D68ECC10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902113-4602-B54D-B5F6-82EE6AC37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47D6-9273-7244-BA58-3628D53E0EFE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B972A-0666-B047-89CC-5E2A47E1E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ECC09D-F3C1-2840-AEC6-EE582E2A9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1B88-43AE-9144-A54E-3F91D4FFB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47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95ED-7852-7A44-A971-6E95BC75D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3C2DC4-1DB4-5945-B151-950BF99A3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47D6-9273-7244-BA58-3628D53E0EFE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CB12DD-3041-5D4F-940F-3916FE1ED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B842B-CD61-264D-97C3-0B2A0B24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1B88-43AE-9144-A54E-3F91D4FFB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15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D8C02-8985-B642-9F36-C9648FBF8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47D6-9273-7244-BA58-3628D53E0EFE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53EC0-DF7D-934E-8655-0C4CE9492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B6C6C-2177-DB40-84F7-4144DEA4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1B88-43AE-9144-A54E-3F91D4FFB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9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C7B1-FB55-994D-B3C3-8B09F1981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00B28-952A-6245-9315-108B8C1A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A8679-9727-0B45-AA8E-31523A538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A8AB3-91F5-DA4F-BECC-A1BDDF9F4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47D6-9273-7244-BA58-3628D53E0EFE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2A3C-52E9-0948-8408-2A99C1F29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0D3EE-F8C7-4645-917D-3E4FBDE0F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1B88-43AE-9144-A54E-3F91D4FFB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19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DAA8-1AE5-9144-8A12-ECC28E180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FEFFAE-4303-464D-812E-9B727C7C7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9EE8F-6078-B548-9E18-A130F56CE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781F8-7EBD-E145-AC85-472DCB11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47D6-9273-7244-BA58-3628D53E0EFE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18725-260D-1D40-AFAB-80B924C02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B5DAD-2560-2A4C-8B1A-9C6412240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1B88-43AE-9144-A54E-3F91D4FFB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5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375072-7AAD-F341-AC32-D7CD77C7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F98AF-D036-8D40-919F-AEE56B322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2035A-8E86-A242-A67C-C1CF1B720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247D6-9273-7244-BA58-3628D53E0EFE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CAFEF-E1A0-BC48-8EA2-1761B24CCA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6CF12-D1FA-6946-9086-09469E9DE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61B88-43AE-9144-A54E-3F91D4FFB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4327-8F45-F743-984B-A2474104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6" y="0"/>
            <a:ext cx="4822825" cy="2096430"/>
          </a:xfrm>
        </p:spPr>
        <p:txBody>
          <a:bodyPr>
            <a:noAutofit/>
          </a:bodyPr>
          <a:lstStyle/>
          <a:p>
            <a:r>
              <a:rPr lang="en-US" sz="3600" b="1" u="sng" dirty="0"/>
              <a:t>Gambino Gold </a:t>
            </a:r>
            <a:r>
              <a:rPr lang="en-US" sz="3600" b="1" u="sng" dirty="0" err="1"/>
              <a:t>Valdobbiandene</a:t>
            </a:r>
            <a:r>
              <a:rPr lang="en-US" sz="3600" b="1" u="sng" dirty="0"/>
              <a:t> Prosecco </a:t>
            </a:r>
            <a:r>
              <a:rPr lang="en-US" sz="3600" b="1" u="sng" dirty="0" err="1"/>
              <a:t>Superiore</a:t>
            </a:r>
            <a:r>
              <a:rPr lang="en-US" sz="3600" b="1" u="sng" dirty="0"/>
              <a:t> DOCG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EE9777-A808-BA4B-A080-C2470A7DF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7188" y="2357438"/>
            <a:ext cx="4822824" cy="4500562"/>
          </a:xfrm>
        </p:spPr>
        <p:txBody>
          <a:bodyPr>
            <a:normAutofit/>
          </a:bodyPr>
          <a:lstStyle/>
          <a:p>
            <a:r>
              <a:rPr lang="en-US" sz="2000" b="1" u="sng" dirty="0"/>
              <a:t>Grape Varietal </a:t>
            </a:r>
            <a:r>
              <a:rPr lang="en-US" sz="2000" dirty="0"/>
              <a:t>– 100% </a:t>
            </a:r>
            <a:r>
              <a:rPr lang="en-US" sz="2000" dirty="0" err="1"/>
              <a:t>Glera</a:t>
            </a:r>
            <a:endParaRPr lang="en-US" sz="2000" dirty="0"/>
          </a:p>
          <a:p>
            <a:r>
              <a:rPr lang="en-US" sz="2000" b="1" u="sng" dirty="0"/>
              <a:t>Region</a:t>
            </a:r>
            <a:r>
              <a:rPr lang="en-US" sz="2000" dirty="0"/>
              <a:t> – Italy, Veneto, Conegliano-</a:t>
            </a:r>
            <a:r>
              <a:rPr lang="en-US" sz="2000" dirty="0" err="1"/>
              <a:t>Valdobbiandene</a:t>
            </a:r>
            <a:endParaRPr lang="en-US" sz="2000" dirty="0"/>
          </a:p>
          <a:p>
            <a:r>
              <a:rPr lang="en-US" sz="2000" b="1" u="sng" dirty="0"/>
              <a:t>Vintage</a:t>
            </a:r>
            <a:r>
              <a:rPr lang="en-US" sz="2000" dirty="0"/>
              <a:t> – Nonvintage</a:t>
            </a:r>
          </a:p>
          <a:p>
            <a:r>
              <a:rPr lang="en-US" sz="2000" b="1" u="sng" dirty="0"/>
              <a:t>Aroma </a:t>
            </a:r>
            <a:r>
              <a:rPr lang="en-US" sz="2000" dirty="0"/>
              <a:t>– Green apples, Peach, Flowers</a:t>
            </a:r>
          </a:p>
          <a:p>
            <a:r>
              <a:rPr lang="en-US" sz="2000" b="1" u="sng" dirty="0"/>
              <a:t>Taste</a:t>
            </a:r>
            <a:r>
              <a:rPr lang="en-US" sz="2000" dirty="0"/>
              <a:t> – Pear, ginger, apples, </a:t>
            </a:r>
          </a:p>
          <a:p>
            <a:r>
              <a:rPr lang="en-US" sz="2000" b="1" u="sng" dirty="0"/>
              <a:t>Finish </a:t>
            </a:r>
            <a:r>
              <a:rPr lang="en-US" sz="2000" dirty="0"/>
              <a:t>– Creamy and fresh</a:t>
            </a:r>
          </a:p>
          <a:p>
            <a:r>
              <a:rPr lang="en-US" sz="2000" b="1" u="sng" dirty="0"/>
              <a:t>Price on menu </a:t>
            </a:r>
            <a:r>
              <a:rPr lang="en-US" sz="2000" dirty="0"/>
              <a:t>– $16 BTG / $90 BTL</a:t>
            </a:r>
          </a:p>
          <a:p>
            <a:r>
              <a:rPr lang="en-US" sz="2000" b="1" u="sng" dirty="0"/>
              <a:t>Pairings</a:t>
            </a:r>
            <a:r>
              <a:rPr lang="en-US" sz="2000" dirty="0"/>
              <a:t> – Shellfish, Salads, Seafood</a:t>
            </a:r>
          </a:p>
          <a:p>
            <a:r>
              <a:rPr lang="en-US" sz="2000" b="1" u="sng" dirty="0"/>
              <a:t>Additional info </a:t>
            </a:r>
            <a:r>
              <a:rPr lang="en-US" sz="2000" dirty="0"/>
              <a:t>– Grapes all hand harvested in specific region for DOCG status.</a:t>
            </a: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F03943A-CD52-2E4A-B56B-5CE62BA39E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000" r="5000"/>
          <a:stretch>
            <a:fillRect/>
          </a:stretch>
        </p:blipFill>
        <p:spPr>
          <a:xfrm>
            <a:off x="5180013" y="0"/>
            <a:ext cx="6172200" cy="6858000"/>
          </a:xfrm>
        </p:spPr>
      </p:pic>
    </p:spTree>
    <p:extLst>
      <p:ext uri="{BB962C8B-B14F-4D97-AF65-F5344CB8AC3E}">
        <p14:creationId xmlns:p14="http://schemas.microsoft.com/office/powerpoint/2010/main" val="322342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EFF73-BD92-A843-B660-CB9706A0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04396" y="0"/>
            <a:ext cx="5314949" cy="88582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u="sng" dirty="0"/>
              <a:t>Gerard Tremblay Chablis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E7E65A4C-2FAA-1748-828F-8F363496BA2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929" r="-1" b="-1"/>
          <a:stretch/>
        </p:blipFill>
        <p:spPr>
          <a:xfrm>
            <a:off x="5196070" y="0"/>
            <a:ext cx="6992881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74644-6CBC-AB4E-B0E9-157B1026F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397" y="1293541"/>
            <a:ext cx="5596316" cy="55644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u="sng" dirty="0"/>
              <a:t>Grape Varietal</a:t>
            </a:r>
            <a:r>
              <a:rPr lang="en-US" sz="2000" b="1" dirty="0"/>
              <a:t> </a:t>
            </a:r>
            <a:r>
              <a:rPr lang="en-US" sz="2000" dirty="0"/>
              <a:t>– 100% Chardonnay</a:t>
            </a:r>
            <a:endParaRPr lang="en-US" sz="2000" u="sng" dirty="0"/>
          </a:p>
          <a:p>
            <a:r>
              <a:rPr lang="en-US" sz="2000" b="1" u="sng" dirty="0"/>
              <a:t>Region</a:t>
            </a:r>
            <a:r>
              <a:rPr lang="en-US" sz="2000" dirty="0"/>
              <a:t> – Chablis, France. North Burgundy</a:t>
            </a:r>
            <a:endParaRPr lang="en-US" sz="2000" b="1" u="sng" dirty="0"/>
          </a:p>
          <a:p>
            <a:r>
              <a:rPr lang="en-US" sz="2000" b="1" u="sng" dirty="0"/>
              <a:t>Vintage</a:t>
            </a:r>
            <a:r>
              <a:rPr lang="en-US" sz="2000" dirty="0"/>
              <a:t> - 2019</a:t>
            </a:r>
            <a:endParaRPr lang="en-US" sz="2000" b="1" u="sng" dirty="0"/>
          </a:p>
          <a:p>
            <a:r>
              <a:rPr lang="en-US" sz="2000" b="1" u="sng" dirty="0"/>
              <a:t>Aroma</a:t>
            </a:r>
            <a:r>
              <a:rPr lang="en-US" sz="2000" dirty="0"/>
              <a:t> – red and green apples, oyster shell, white flowers</a:t>
            </a:r>
            <a:endParaRPr lang="en-US" sz="2000" b="1" u="sng" dirty="0"/>
          </a:p>
          <a:p>
            <a:r>
              <a:rPr lang="en-US" sz="2000" b="1" u="sng" dirty="0"/>
              <a:t>Taste</a:t>
            </a:r>
            <a:r>
              <a:rPr lang="en-US" sz="2000" dirty="0"/>
              <a:t> – Fresh and crisp with notes of lime and lemon.</a:t>
            </a:r>
            <a:endParaRPr lang="en-US" sz="2000" b="1" u="sng" dirty="0"/>
          </a:p>
          <a:p>
            <a:r>
              <a:rPr lang="en-US" sz="2000" b="1" u="sng" dirty="0"/>
              <a:t>Finish</a:t>
            </a:r>
            <a:r>
              <a:rPr lang="en-US" sz="2000" dirty="0"/>
              <a:t> – Dazzling acidity brings the lemon notes out and makes you want to keep drinking</a:t>
            </a:r>
            <a:endParaRPr lang="en-US" sz="2000" b="1" u="sng" dirty="0"/>
          </a:p>
          <a:p>
            <a:r>
              <a:rPr lang="en-US" sz="2000" b="1" u="sng" dirty="0"/>
              <a:t>Price on menu</a:t>
            </a:r>
            <a:r>
              <a:rPr lang="en-US" sz="2000" dirty="0"/>
              <a:t> - $20/BTG and $100/BTL</a:t>
            </a:r>
            <a:endParaRPr lang="en-US" sz="2000" b="1" u="sng" dirty="0"/>
          </a:p>
          <a:p>
            <a:r>
              <a:rPr lang="en-US" sz="2000" b="1" u="sng" dirty="0"/>
              <a:t>Pairing</a:t>
            </a:r>
            <a:r>
              <a:rPr lang="en-US" sz="2000" dirty="0"/>
              <a:t> – Oysters and shellfish, rich fish, hard cheeses, pastas, white meats</a:t>
            </a:r>
            <a:endParaRPr lang="en-US" sz="2000" b="1" u="sng" dirty="0"/>
          </a:p>
          <a:p>
            <a:r>
              <a:rPr lang="en-US" sz="2000" b="1" u="sng" dirty="0"/>
              <a:t>Additional info</a:t>
            </a:r>
            <a:r>
              <a:rPr lang="en-US" sz="2000" dirty="0"/>
              <a:t> – Vines are 20-30 years old.</a:t>
            </a:r>
            <a:endParaRPr lang="en-US" sz="2000" b="1" u="sng" dirty="0"/>
          </a:p>
          <a:p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358350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E3E85-861B-7F43-9DDD-860E7AE5D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57200"/>
            <a:ext cx="5257800" cy="1028700"/>
          </a:xfrm>
        </p:spPr>
        <p:txBody>
          <a:bodyPr>
            <a:noAutofit/>
          </a:bodyPr>
          <a:lstStyle/>
          <a:p>
            <a:r>
              <a:rPr lang="en-US" sz="3600" b="1" u="sng" dirty="0"/>
              <a:t>Sandhi, Central Coast, Chardonnay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AC668-E160-544D-8C6A-C9D56C1AD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2888" y="2057400"/>
            <a:ext cx="5257800" cy="4657724"/>
          </a:xfrm>
        </p:spPr>
        <p:txBody>
          <a:bodyPr/>
          <a:lstStyle/>
          <a:p>
            <a:r>
              <a:rPr lang="en-US" sz="2000" b="1" u="sng" dirty="0"/>
              <a:t>Grape Varietal</a:t>
            </a:r>
            <a:r>
              <a:rPr lang="en-US" sz="2000" b="1" dirty="0"/>
              <a:t>: </a:t>
            </a:r>
            <a:r>
              <a:rPr lang="en-US" sz="2000" dirty="0"/>
              <a:t>Chardonnay</a:t>
            </a:r>
            <a:br>
              <a:rPr lang="en-US" sz="2000" dirty="0"/>
            </a:br>
            <a:r>
              <a:rPr lang="en-US" sz="2000" b="1" u="sng" dirty="0"/>
              <a:t>Region</a:t>
            </a:r>
            <a:r>
              <a:rPr lang="en-US" sz="2000" b="1" dirty="0"/>
              <a:t>: </a:t>
            </a:r>
            <a:r>
              <a:rPr lang="en-US" sz="2000" dirty="0"/>
              <a:t>Santa Barbara (Santa Rita Hills), California</a:t>
            </a:r>
            <a:br>
              <a:rPr lang="en-US" sz="2000" dirty="0"/>
            </a:br>
            <a:r>
              <a:rPr lang="en-US" sz="2000" b="1" u="sng" dirty="0"/>
              <a:t>Vintage</a:t>
            </a:r>
            <a:r>
              <a:rPr lang="en-US" sz="2000" b="1" dirty="0"/>
              <a:t>: </a:t>
            </a:r>
            <a:r>
              <a:rPr lang="en-US" sz="2000" dirty="0"/>
              <a:t>2016</a:t>
            </a:r>
            <a:br>
              <a:rPr lang="en-US" sz="2000" dirty="0"/>
            </a:br>
            <a:r>
              <a:rPr lang="en-US" sz="2000" b="1" u="sng" dirty="0"/>
              <a:t>Aged</a:t>
            </a:r>
            <a:r>
              <a:rPr lang="en-US" sz="2000" b="1" dirty="0"/>
              <a:t>: </a:t>
            </a:r>
            <a:r>
              <a:rPr lang="en-US" sz="2000" dirty="0"/>
              <a:t>10 months in barrel and finally racked to stainless steel tanks. Fermented in Older French Oak barrels.</a:t>
            </a:r>
            <a:br>
              <a:rPr lang="en-US" sz="2000" dirty="0"/>
            </a:br>
            <a:r>
              <a:rPr lang="en-US" sz="2000" b="1" u="sng" dirty="0"/>
              <a:t>Aroma</a:t>
            </a:r>
            <a:r>
              <a:rPr lang="en-US" sz="2000" b="1" dirty="0"/>
              <a:t>: </a:t>
            </a:r>
            <a:r>
              <a:rPr lang="en-US" sz="2000" dirty="0"/>
              <a:t>Lemon, apple, pears, lime peel,</a:t>
            </a:r>
            <a:br>
              <a:rPr lang="en-US" sz="2000" dirty="0"/>
            </a:br>
            <a:r>
              <a:rPr lang="en-US" sz="2000" b="1" u="sng" dirty="0"/>
              <a:t>Taste</a:t>
            </a:r>
            <a:r>
              <a:rPr lang="en-US" sz="2000" b="1" dirty="0"/>
              <a:t>: </a:t>
            </a:r>
            <a:r>
              <a:rPr lang="en-US" sz="2000" dirty="0"/>
              <a:t>Butter, vanilla, creamy and buttery with spiced, lemon, apple, quince, guava.</a:t>
            </a:r>
            <a:br>
              <a:rPr lang="en-US" sz="2000" dirty="0"/>
            </a:br>
            <a:r>
              <a:rPr lang="en-US" sz="2000" b="1" u="sng" dirty="0"/>
              <a:t>Finish</a:t>
            </a:r>
            <a:r>
              <a:rPr lang="en-US" sz="2000" b="1" dirty="0"/>
              <a:t>: </a:t>
            </a:r>
            <a:r>
              <a:rPr lang="en-US" sz="2000" dirty="0"/>
              <a:t>Rich, round, medium acidity.</a:t>
            </a:r>
            <a:br>
              <a:rPr lang="en-US" sz="2000" dirty="0"/>
            </a:br>
            <a:r>
              <a:rPr lang="en-US" sz="2000" b="1" u="sng" dirty="0"/>
              <a:t>Price on Menu</a:t>
            </a:r>
            <a:r>
              <a:rPr lang="en-US" sz="2000" b="1" dirty="0"/>
              <a:t>: </a:t>
            </a:r>
            <a:r>
              <a:rPr lang="en-US" sz="2000" dirty="0"/>
              <a:t>$20 BTG / $100 BTL</a:t>
            </a:r>
            <a:br>
              <a:rPr lang="en-US" sz="2000" dirty="0"/>
            </a:br>
            <a:r>
              <a:rPr lang="en-US" sz="2000" b="1" u="sng" dirty="0"/>
              <a:t>Possible Pairings</a:t>
            </a:r>
            <a:r>
              <a:rPr lang="en-US" sz="2000" b="1" dirty="0"/>
              <a:t>: </a:t>
            </a:r>
            <a:r>
              <a:rPr lang="en-US" sz="2000" dirty="0"/>
              <a:t>Branzino, Seabass, Chicken</a:t>
            </a:r>
            <a:br>
              <a:rPr lang="en-US" sz="2000" b="1" dirty="0"/>
            </a:br>
            <a:r>
              <a:rPr lang="en-US" sz="2000" b="1" u="sng" dirty="0"/>
              <a:t>Additional Notes</a:t>
            </a:r>
            <a:r>
              <a:rPr lang="en-US" sz="2000" dirty="0"/>
              <a:t>: Does not use herbicides or chemical fertilizers. </a:t>
            </a:r>
            <a:endParaRPr lang="en-US" sz="2000" dirty="0">
              <a:effectLst/>
            </a:endParaRPr>
          </a:p>
          <a:p>
            <a:endParaRPr lang="en-US" dirty="0"/>
          </a:p>
        </p:txBody>
      </p:sp>
      <p:pic>
        <p:nvPicPr>
          <p:cNvPr id="4098" name="Picture 2" descr="page11image20292960">
            <a:extLst>
              <a:ext uri="{FF2B5EF4-FFF2-40B4-BE49-F238E27FC236}">
                <a16:creationId xmlns:a16="http://schemas.microsoft.com/office/drawing/2014/main" id="{AE17066A-C8F6-3143-9367-ACBBB0EF5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26" y="457199"/>
            <a:ext cx="1758949" cy="62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37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01A4B-C056-B946-8886-0D16FD11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" y="-14288"/>
            <a:ext cx="4614863" cy="1000125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County Line Pinot Noir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A4EC59B-1CA6-4748-852E-5FE3530678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8292" b="8292"/>
          <a:stretch>
            <a:fillRect/>
          </a:stretch>
        </p:blipFill>
        <p:spPr>
          <a:xfrm>
            <a:off x="6019800" y="0"/>
            <a:ext cx="61722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030640-0C7E-DB4A-BB0E-E91340FB1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162" y="1685925"/>
            <a:ext cx="4614863" cy="5172075"/>
          </a:xfrm>
        </p:spPr>
        <p:txBody>
          <a:bodyPr>
            <a:normAutofit/>
          </a:bodyPr>
          <a:lstStyle/>
          <a:p>
            <a:r>
              <a:rPr lang="en-US" sz="2000" b="1" u="sng" dirty="0"/>
              <a:t>Grape Varietal </a:t>
            </a:r>
            <a:r>
              <a:rPr lang="en-US" sz="2000" dirty="0"/>
              <a:t>– 100% Pinot Noir</a:t>
            </a:r>
            <a:endParaRPr lang="en-US" sz="2000" b="1" u="sng" dirty="0"/>
          </a:p>
          <a:p>
            <a:r>
              <a:rPr lang="en-US" sz="2000" b="1" u="sng" dirty="0"/>
              <a:t>Region</a:t>
            </a:r>
            <a:r>
              <a:rPr lang="en-US" sz="2000" dirty="0"/>
              <a:t> – Sonoma Coast, CA</a:t>
            </a:r>
            <a:endParaRPr lang="en-US" sz="2000" b="1" u="sng" dirty="0"/>
          </a:p>
          <a:p>
            <a:r>
              <a:rPr lang="en-US" sz="2000" b="1" u="sng" dirty="0"/>
              <a:t>Vintage</a:t>
            </a:r>
            <a:r>
              <a:rPr lang="en-US" sz="2000" dirty="0"/>
              <a:t> - 2019</a:t>
            </a:r>
            <a:endParaRPr lang="en-US" sz="2000" b="1" u="sng" dirty="0"/>
          </a:p>
          <a:p>
            <a:r>
              <a:rPr lang="en-US" sz="2000" b="1" u="sng" dirty="0"/>
              <a:t>Aroma </a:t>
            </a:r>
            <a:r>
              <a:rPr lang="en-US" sz="2000" dirty="0"/>
              <a:t>– Dried strawberries, Raspberries, Bing Cherry</a:t>
            </a:r>
            <a:endParaRPr lang="en-US" sz="2000" b="1" u="sng" dirty="0"/>
          </a:p>
          <a:p>
            <a:r>
              <a:rPr lang="en-US" sz="2000" b="1" u="sng" dirty="0"/>
              <a:t>Taste</a:t>
            </a:r>
            <a:r>
              <a:rPr lang="en-US" sz="2000" dirty="0"/>
              <a:t> – Red fruits, Forest floor, Bergamot tea, rose petals </a:t>
            </a:r>
            <a:endParaRPr lang="en-US" sz="2000" b="1" u="sng" dirty="0"/>
          </a:p>
          <a:p>
            <a:r>
              <a:rPr lang="en-US" sz="2000" b="1" u="sng" dirty="0"/>
              <a:t>Finish</a:t>
            </a:r>
            <a:r>
              <a:rPr lang="en-US" sz="2000" dirty="0"/>
              <a:t> – Balanced acidity and easy tannins that linger</a:t>
            </a:r>
            <a:endParaRPr lang="en-US" sz="2000" b="1" u="sng" dirty="0"/>
          </a:p>
          <a:p>
            <a:r>
              <a:rPr lang="en-US" sz="2000" b="1" u="sng" dirty="0"/>
              <a:t>Price on menu</a:t>
            </a:r>
            <a:r>
              <a:rPr lang="en-US" sz="2000" dirty="0"/>
              <a:t> - $25/BTG and $125/BTL</a:t>
            </a:r>
          </a:p>
          <a:p>
            <a:r>
              <a:rPr lang="en-US" sz="2000" b="1" u="sng" dirty="0"/>
              <a:t>Pairings</a:t>
            </a:r>
            <a:r>
              <a:rPr lang="en-US" sz="2000" dirty="0"/>
              <a:t> – Mushroom dishes, Tuna steak</a:t>
            </a:r>
            <a:endParaRPr lang="en-US" sz="2000" b="1" u="sng" dirty="0"/>
          </a:p>
          <a:p>
            <a:r>
              <a:rPr lang="en-US" sz="2000" b="1" u="sng" dirty="0"/>
              <a:t>Additional info</a:t>
            </a:r>
            <a:r>
              <a:rPr lang="en-US" sz="2000" dirty="0"/>
              <a:t> – Organically farmed, neutral French oak, unfiltered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2690856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C06C-15C5-514D-AD60-D5781F8B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4" y="442912"/>
            <a:ext cx="4500562" cy="1143000"/>
          </a:xfrm>
        </p:spPr>
        <p:txBody>
          <a:bodyPr>
            <a:noAutofit/>
          </a:bodyPr>
          <a:lstStyle/>
          <a:p>
            <a:r>
              <a:rPr lang="en-US" sz="3600" b="1" u="sng" dirty="0"/>
              <a:t>Domaine de la </a:t>
            </a:r>
            <a:r>
              <a:rPr lang="en-US" sz="3600" b="1" u="sng" dirty="0" err="1"/>
              <a:t>Janasse</a:t>
            </a:r>
            <a:br>
              <a:rPr lang="en-US" sz="3600" b="1" u="sng" dirty="0"/>
            </a:br>
            <a:r>
              <a:rPr lang="en-US" sz="3600" b="1" u="sng" dirty="0"/>
              <a:t>Cotes du Rhone Reserve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FCD02-88F0-0640-A255-72F8807D4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0812" y="2029522"/>
            <a:ext cx="5168320" cy="4672361"/>
          </a:xfrm>
        </p:spPr>
        <p:txBody>
          <a:bodyPr>
            <a:noAutofit/>
          </a:bodyPr>
          <a:lstStyle/>
          <a:p>
            <a:r>
              <a:rPr lang="en-US" sz="2000" b="1" u="sng" dirty="0"/>
              <a:t>Grape Varietals</a:t>
            </a:r>
            <a:r>
              <a:rPr lang="en-US" sz="2000" dirty="0"/>
              <a:t> – 55% Grenache, 25% Syrah, 10% Carignan, 5% Cinsault, 5% </a:t>
            </a:r>
            <a:r>
              <a:rPr lang="en-US" sz="2000" dirty="0" err="1"/>
              <a:t>Mourvedre</a:t>
            </a:r>
            <a:endParaRPr lang="en-US" sz="2000" b="1" u="sng" dirty="0"/>
          </a:p>
          <a:p>
            <a:r>
              <a:rPr lang="en-US" sz="2000" b="1" u="sng" dirty="0"/>
              <a:t>Region</a:t>
            </a:r>
            <a:r>
              <a:rPr lang="en-US" sz="2000" dirty="0"/>
              <a:t> – Cotes du Rhone, Rhone Valley, France</a:t>
            </a:r>
            <a:endParaRPr lang="en-US" sz="2000" b="1" u="sng" dirty="0"/>
          </a:p>
          <a:p>
            <a:r>
              <a:rPr lang="en-US" sz="2000" b="1" u="sng" dirty="0"/>
              <a:t>Aroma</a:t>
            </a:r>
            <a:r>
              <a:rPr lang="en-US" sz="2000" dirty="0"/>
              <a:t> – Herbs de Provence, Strawberry, Blackberry, Licorice</a:t>
            </a:r>
            <a:endParaRPr lang="en-US" sz="2000" b="1" u="sng" dirty="0"/>
          </a:p>
          <a:p>
            <a:r>
              <a:rPr lang="en-US" sz="2000" b="1" u="sng" dirty="0"/>
              <a:t>Taste</a:t>
            </a:r>
            <a:r>
              <a:rPr lang="en-US" sz="2000" dirty="0"/>
              <a:t> – Raspberry, Cherry, Earthy, Grilled Plum</a:t>
            </a:r>
            <a:endParaRPr lang="en-US" sz="2000" b="1" u="sng" dirty="0"/>
          </a:p>
          <a:p>
            <a:r>
              <a:rPr lang="en-US" sz="2000" b="1" u="sng" dirty="0"/>
              <a:t>Finish</a:t>
            </a:r>
            <a:r>
              <a:rPr lang="en-US" sz="2000" dirty="0"/>
              <a:t> – Medium Long</a:t>
            </a:r>
            <a:endParaRPr lang="en-US" sz="2000" b="1" u="sng" dirty="0"/>
          </a:p>
          <a:p>
            <a:r>
              <a:rPr lang="en-US" sz="2000" b="1" u="sng" dirty="0"/>
              <a:t>Price on menu</a:t>
            </a:r>
            <a:r>
              <a:rPr lang="en-US" sz="2000" dirty="0"/>
              <a:t> - $18 BTG / $95 BTL</a:t>
            </a:r>
            <a:endParaRPr lang="en-US" sz="2000" b="1" u="sng" dirty="0"/>
          </a:p>
          <a:p>
            <a:r>
              <a:rPr lang="en-US" sz="2000" b="1" u="sng" dirty="0"/>
              <a:t>Pairings</a:t>
            </a:r>
            <a:r>
              <a:rPr lang="en-US" sz="2000" dirty="0"/>
              <a:t> – Grilled Meats</a:t>
            </a:r>
            <a:endParaRPr lang="en-US" sz="2000" b="1" u="sng" dirty="0"/>
          </a:p>
          <a:p>
            <a:r>
              <a:rPr lang="en-US" sz="2000" b="1" u="sng" dirty="0" err="1"/>
              <a:t>Additonal</a:t>
            </a:r>
            <a:r>
              <a:rPr lang="en-US" sz="2000" b="1" u="sng" dirty="0"/>
              <a:t> Info</a:t>
            </a:r>
            <a:r>
              <a:rPr lang="en-US" sz="2000" dirty="0"/>
              <a:t> – Comes from a 20 acre plot next to the </a:t>
            </a:r>
            <a:r>
              <a:rPr lang="en-US" sz="2000" dirty="0" err="1"/>
              <a:t>Chateauneuf</a:t>
            </a:r>
            <a:r>
              <a:rPr lang="en-US" sz="2000" dirty="0"/>
              <a:t> du Pape vineyards.  No pesticides or insecticides were used in the vineyards. Hand harvested.</a:t>
            </a:r>
            <a:endParaRPr lang="en-US" sz="2000" b="1" u="sng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98484B2-152F-1248-8F20-F8CCAE6FBA7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0469" b="20469"/>
          <a:stretch>
            <a:fillRect/>
          </a:stretch>
        </p:blipFill>
        <p:spPr>
          <a:xfrm>
            <a:off x="5868988" y="25401"/>
            <a:ext cx="6172200" cy="6858000"/>
          </a:xfrm>
        </p:spPr>
      </p:pic>
    </p:spTree>
    <p:extLst>
      <p:ext uri="{BB962C8B-B14F-4D97-AF65-F5344CB8AC3E}">
        <p14:creationId xmlns:p14="http://schemas.microsoft.com/office/powerpoint/2010/main" val="3103600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0CC52-F3EE-B440-B091-E5F85F7E0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157163"/>
            <a:ext cx="5229225" cy="1257299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Marques de </a:t>
            </a:r>
            <a:r>
              <a:rPr lang="en-US" sz="3600" b="1" u="sng" dirty="0" err="1"/>
              <a:t>Riscal</a:t>
            </a:r>
            <a:br>
              <a:rPr lang="en-US" sz="3600" b="1" u="sng" dirty="0"/>
            </a:br>
            <a:r>
              <a:rPr lang="en-US" sz="3600" b="1" u="sng" dirty="0"/>
              <a:t>Rioja, Gran </a:t>
            </a:r>
            <a:r>
              <a:rPr lang="en-US" sz="3600" b="1" u="sng" dirty="0" err="1"/>
              <a:t>Reserva</a:t>
            </a:r>
            <a:endParaRPr lang="en-US" sz="3600" b="1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49C1-5B7E-194B-8D67-B5E379EDA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2888" y="1800225"/>
            <a:ext cx="5229225" cy="4752975"/>
          </a:xfrm>
        </p:spPr>
        <p:txBody>
          <a:bodyPr>
            <a:normAutofit/>
          </a:bodyPr>
          <a:lstStyle/>
          <a:p>
            <a:r>
              <a:rPr lang="en-US" sz="2000" b="1" u="sng" dirty="0"/>
              <a:t>Grape Varietal</a:t>
            </a:r>
            <a:r>
              <a:rPr lang="en-US" sz="2000" b="1" dirty="0"/>
              <a:t>: </a:t>
            </a:r>
            <a:r>
              <a:rPr lang="en-US" sz="2000" dirty="0"/>
              <a:t>90% Tempranillo, 10% Graciano </a:t>
            </a:r>
          </a:p>
          <a:p>
            <a:r>
              <a:rPr lang="en-US" sz="2000" b="1" u="sng" dirty="0"/>
              <a:t>Region</a:t>
            </a:r>
            <a:r>
              <a:rPr lang="en-US" sz="2000" b="1" dirty="0"/>
              <a:t>: </a:t>
            </a:r>
            <a:r>
              <a:rPr lang="en-US" sz="2000" dirty="0"/>
              <a:t>Rioja, Spain</a:t>
            </a:r>
            <a:br>
              <a:rPr lang="en-US" sz="2000" dirty="0"/>
            </a:br>
            <a:r>
              <a:rPr lang="en-US" sz="2000" b="1" u="sng" dirty="0"/>
              <a:t>Vintage</a:t>
            </a:r>
            <a:r>
              <a:rPr lang="en-US" sz="2000" b="1" dirty="0"/>
              <a:t>: </a:t>
            </a:r>
            <a:r>
              <a:rPr lang="en-US" sz="2000" dirty="0"/>
              <a:t>2012</a:t>
            </a:r>
            <a:br>
              <a:rPr lang="en-US" sz="2000" dirty="0"/>
            </a:br>
            <a:r>
              <a:rPr lang="en-US" sz="2000" b="1" u="sng" dirty="0"/>
              <a:t>Aged</a:t>
            </a:r>
            <a:r>
              <a:rPr lang="en-US" sz="2000" b="1" dirty="0"/>
              <a:t>: </a:t>
            </a:r>
            <a:r>
              <a:rPr lang="en-US" sz="2000" dirty="0"/>
              <a:t>2 years in American Oak barrels. </a:t>
            </a:r>
            <a:endParaRPr lang="en-US" sz="2000" dirty="0">
              <a:effectLst/>
            </a:endParaRPr>
          </a:p>
          <a:p>
            <a:r>
              <a:rPr lang="en-US" sz="2000" b="1" u="sng" dirty="0"/>
              <a:t>Aroma</a:t>
            </a:r>
            <a:r>
              <a:rPr lang="en-US" sz="2000" b="1" dirty="0"/>
              <a:t>: </a:t>
            </a:r>
            <a:r>
              <a:rPr lang="en-US" sz="2000" dirty="0"/>
              <a:t>Dried berry, chocolate, spice, and earthy.</a:t>
            </a:r>
            <a:br>
              <a:rPr lang="en-US" sz="2000" dirty="0"/>
            </a:br>
            <a:r>
              <a:rPr lang="en-US" sz="2000" b="1" u="sng" dirty="0"/>
              <a:t>Taste</a:t>
            </a:r>
            <a:r>
              <a:rPr lang="en-US" sz="2000" b="1" dirty="0"/>
              <a:t>: </a:t>
            </a:r>
            <a:r>
              <a:rPr lang="en-US" sz="2000" dirty="0"/>
              <a:t>Plum, blackberry, dark berries, light toast, oak, tobacco, vanilla, leather, earthy, smoke.</a:t>
            </a:r>
            <a:br>
              <a:rPr lang="en-US" sz="2000" dirty="0"/>
            </a:br>
            <a:r>
              <a:rPr lang="en-US" sz="2000" b="1" u="sng" dirty="0"/>
              <a:t>Finish</a:t>
            </a:r>
            <a:r>
              <a:rPr lang="en-US" sz="2000" b="1" dirty="0"/>
              <a:t>: </a:t>
            </a:r>
            <a:r>
              <a:rPr lang="en-US" sz="2000" dirty="0"/>
              <a:t>Structured and powerful. Long with slight reminder of fine oak.</a:t>
            </a:r>
            <a:br>
              <a:rPr lang="en-US" sz="2000" dirty="0"/>
            </a:br>
            <a:r>
              <a:rPr lang="en-US" sz="2000" b="1" u="sng" dirty="0"/>
              <a:t>Price on Menu</a:t>
            </a:r>
            <a:r>
              <a:rPr lang="en-US" sz="2000" b="1" dirty="0"/>
              <a:t>: </a:t>
            </a:r>
            <a:r>
              <a:rPr lang="en-US" sz="2000" dirty="0"/>
              <a:t>$25</a:t>
            </a:r>
            <a:br>
              <a:rPr lang="en-US" sz="2000" dirty="0"/>
            </a:br>
            <a:r>
              <a:rPr lang="en-US" sz="2000" b="1" u="sng" dirty="0"/>
              <a:t>Pairings</a:t>
            </a:r>
            <a:r>
              <a:rPr lang="en-US" sz="2000" b="1" dirty="0"/>
              <a:t>: </a:t>
            </a:r>
            <a:r>
              <a:rPr lang="en-US" sz="2000" dirty="0"/>
              <a:t>Beef, Game,</a:t>
            </a:r>
            <a:br>
              <a:rPr lang="en-US" sz="2000" b="1" dirty="0"/>
            </a:br>
            <a:r>
              <a:rPr lang="en-US" sz="2000" b="1" u="sng" dirty="0"/>
              <a:t>Additional info</a:t>
            </a:r>
            <a:r>
              <a:rPr lang="en-US" sz="2000" dirty="0"/>
              <a:t>: This was the first winery in the Rioja to produce wines following the Bordeaux method. Planted in the best clay- limestone soils of Rioja. </a:t>
            </a:r>
            <a:endParaRPr lang="en-US" sz="2000" dirty="0">
              <a:effectLst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EABBA-F91B-9F43-9935-C670F99CC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325" y="457200"/>
            <a:ext cx="17018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22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B15D-C49C-0743-A6D1-9243702E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-257175"/>
            <a:ext cx="4668283" cy="1600200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Amici Cellars</a:t>
            </a:r>
            <a:br>
              <a:rPr lang="en-US" sz="3600" b="1" u="sng" dirty="0"/>
            </a:br>
            <a:r>
              <a:rPr lang="en-US" sz="3600" b="1" u="sng" dirty="0"/>
              <a:t>Cabernet Sauvignon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C5264-DF1C-1E48-A5AE-3CDD764A8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" y="2057399"/>
            <a:ext cx="5329238" cy="4800601"/>
          </a:xfrm>
        </p:spPr>
        <p:txBody>
          <a:bodyPr>
            <a:normAutofit lnSpcReduction="10000"/>
          </a:bodyPr>
          <a:lstStyle/>
          <a:p>
            <a:r>
              <a:rPr lang="en-US" sz="2000" b="1" u="sng" dirty="0"/>
              <a:t>Grape Varietal</a:t>
            </a:r>
            <a:r>
              <a:rPr lang="en-US" sz="2000" b="1" dirty="0"/>
              <a:t>: </a:t>
            </a:r>
            <a:r>
              <a:rPr lang="en-US" sz="2000" dirty="0"/>
              <a:t>Cabernet Sauvignon</a:t>
            </a:r>
            <a:br>
              <a:rPr lang="en-US" sz="2000" dirty="0"/>
            </a:br>
            <a:r>
              <a:rPr lang="en-US" sz="2000" b="1" u="sng" dirty="0"/>
              <a:t>Region</a:t>
            </a:r>
            <a:r>
              <a:rPr lang="en-US" sz="2000" b="1" dirty="0"/>
              <a:t>: </a:t>
            </a:r>
            <a:r>
              <a:rPr lang="en-US" sz="2000" dirty="0"/>
              <a:t>Napa Valley, California</a:t>
            </a:r>
            <a:br>
              <a:rPr lang="en-US" sz="2000" dirty="0"/>
            </a:br>
            <a:r>
              <a:rPr lang="en-US" sz="2000" b="1" u="sng" dirty="0"/>
              <a:t>Vintage</a:t>
            </a:r>
            <a:r>
              <a:rPr lang="en-US" sz="2000" b="1" dirty="0"/>
              <a:t>: </a:t>
            </a:r>
            <a:r>
              <a:rPr lang="en-US" sz="2000" dirty="0"/>
              <a:t>2018</a:t>
            </a:r>
            <a:br>
              <a:rPr lang="en-US" sz="2000" dirty="0"/>
            </a:br>
            <a:r>
              <a:rPr lang="en-US" sz="2000" b="1" u="sng" dirty="0"/>
              <a:t>Aged</a:t>
            </a:r>
            <a:r>
              <a:rPr lang="en-US" sz="2000" b="1" dirty="0"/>
              <a:t>: </a:t>
            </a:r>
            <a:r>
              <a:rPr lang="en-US" sz="2000" dirty="0"/>
              <a:t>Aged 22 months in 100% new French Oak barrels. </a:t>
            </a:r>
          </a:p>
          <a:p>
            <a:r>
              <a:rPr lang="en-US" sz="2000" b="1" u="sng" dirty="0"/>
              <a:t>Aroma</a:t>
            </a:r>
            <a:r>
              <a:rPr lang="en-US" sz="2000" b="1" dirty="0"/>
              <a:t>: </a:t>
            </a:r>
            <a:r>
              <a:rPr lang="en-US" sz="2000" dirty="0"/>
              <a:t>Blackberry, black currant, and blueberry, cedar.</a:t>
            </a:r>
            <a:br>
              <a:rPr lang="en-US" sz="2000" dirty="0"/>
            </a:br>
            <a:r>
              <a:rPr lang="en-US" sz="2000" b="1" u="sng" dirty="0"/>
              <a:t>Taste</a:t>
            </a:r>
            <a:r>
              <a:rPr lang="en-US" sz="2000" b="1" dirty="0"/>
              <a:t>: </a:t>
            </a:r>
            <a:r>
              <a:rPr lang="en-US" sz="2000" dirty="0"/>
              <a:t>Fruit-forward, black raspberry, black plum, and blackberry cobbler, with spice, savory herbs, vanilla, and hazelnut. </a:t>
            </a:r>
            <a:endParaRPr lang="en-US" sz="2000" dirty="0">
              <a:effectLst/>
            </a:endParaRPr>
          </a:p>
          <a:p>
            <a:r>
              <a:rPr lang="en-US" sz="2000" b="1" u="sng" dirty="0"/>
              <a:t>Finish</a:t>
            </a:r>
            <a:r>
              <a:rPr lang="en-US" sz="2000" b="1" dirty="0"/>
              <a:t>: </a:t>
            </a:r>
            <a:r>
              <a:rPr lang="en-US" sz="2000" dirty="0"/>
              <a:t>Drying tannins linger on the medium-long finish. </a:t>
            </a:r>
          </a:p>
          <a:p>
            <a:r>
              <a:rPr lang="en-US" sz="2000" b="1" u="sng" dirty="0"/>
              <a:t>Price on Menu</a:t>
            </a:r>
            <a:r>
              <a:rPr lang="en-US" sz="2000" b="1" dirty="0"/>
              <a:t>: </a:t>
            </a:r>
            <a:r>
              <a:rPr lang="en-US" sz="2000" dirty="0"/>
              <a:t>$30 </a:t>
            </a:r>
            <a:r>
              <a:rPr lang="en-US" sz="2000" b="1" dirty="0"/>
              <a:t>BTG / $150 BTL</a:t>
            </a:r>
            <a:br>
              <a:rPr lang="en-US" sz="2000" b="1" dirty="0"/>
            </a:br>
            <a:r>
              <a:rPr lang="en-US" sz="2000" b="1" dirty="0"/>
              <a:t>Possible Pairings: </a:t>
            </a:r>
            <a:r>
              <a:rPr lang="en-US" sz="2000" dirty="0"/>
              <a:t>Tomahawk, Wagyu</a:t>
            </a:r>
            <a:br>
              <a:rPr lang="en-US" sz="2000" b="1" dirty="0"/>
            </a:br>
            <a:r>
              <a:rPr lang="en-US" sz="2000" b="1" u="sng" dirty="0"/>
              <a:t>Additional Notes</a:t>
            </a:r>
            <a:r>
              <a:rPr lang="en-US" sz="2000" dirty="0"/>
              <a:t>: 2020 Winemaker of the year, Anthony </a:t>
            </a:r>
            <a:r>
              <a:rPr lang="en-US" sz="2000" dirty="0" err="1"/>
              <a:t>Biagi</a:t>
            </a:r>
            <a:r>
              <a:rPr lang="en-US" sz="2000" dirty="0"/>
              <a:t>.</a:t>
            </a:r>
            <a:endParaRPr lang="en-US" sz="2000" dirty="0">
              <a:effectLst/>
            </a:endParaRPr>
          </a:p>
          <a:p>
            <a:endParaRPr lang="en-US" dirty="0"/>
          </a:p>
        </p:txBody>
      </p:sp>
      <p:pic>
        <p:nvPicPr>
          <p:cNvPr id="6145" name="Picture 1" descr="page18image20438752">
            <a:extLst>
              <a:ext uri="{FF2B5EF4-FFF2-40B4-BE49-F238E27FC236}">
                <a16:creationId xmlns:a16="http://schemas.microsoft.com/office/drawing/2014/main" id="{F85CAD4C-AC23-AF40-969B-69962529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864" y="257174"/>
            <a:ext cx="1667986" cy="63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996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6277B-C2FA-DC44-9D34-57BDC98E4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2" y="457200"/>
            <a:ext cx="4421504" cy="702527"/>
          </a:xfrm>
        </p:spPr>
        <p:txBody>
          <a:bodyPr/>
          <a:lstStyle/>
          <a:p>
            <a:r>
              <a:rPr lang="en-US" b="1" u="sng" dirty="0" err="1"/>
              <a:t>Oremus</a:t>
            </a:r>
            <a:r>
              <a:rPr lang="en-US" b="1" u="sng" dirty="0"/>
              <a:t>, </a:t>
            </a:r>
            <a:r>
              <a:rPr lang="en-US" b="1" u="sng" dirty="0" err="1"/>
              <a:t>Tokaji</a:t>
            </a:r>
            <a:r>
              <a:rPr lang="en-US" b="1" u="sng" dirty="0"/>
              <a:t>, Hungary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2CB5AF-ACFD-E641-9D17-EDFE83103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0522" y="1572322"/>
            <a:ext cx="4712132" cy="4980878"/>
          </a:xfrm>
        </p:spPr>
        <p:txBody>
          <a:bodyPr>
            <a:normAutofit fontScale="92500" lnSpcReduction="20000"/>
          </a:bodyPr>
          <a:lstStyle/>
          <a:p>
            <a:r>
              <a:rPr lang="en-US" sz="2200" b="1" u="sng" dirty="0"/>
              <a:t>Grape Varietal:</a:t>
            </a:r>
            <a:r>
              <a:rPr lang="en-US" sz="2200" dirty="0"/>
              <a:t>  Furmint, </a:t>
            </a:r>
            <a:r>
              <a:rPr lang="en-US" sz="2200" dirty="0" err="1"/>
              <a:t>Hárslevelü</a:t>
            </a:r>
            <a:r>
              <a:rPr lang="en-US" sz="2200" dirty="0"/>
              <a:t>, </a:t>
            </a:r>
            <a:r>
              <a:rPr lang="en-US" sz="2200" dirty="0" err="1"/>
              <a:t>Zéta</a:t>
            </a:r>
            <a:r>
              <a:rPr lang="en-US" sz="2200" dirty="0"/>
              <a:t> and </a:t>
            </a:r>
            <a:r>
              <a:rPr lang="en-US" sz="2200" dirty="0" err="1"/>
              <a:t>Sárgamuskotály</a:t>
            </a:r>
            <a:endParaRPr lang="en-US" sz="2200" b="1" u="sng" dirty="0"/>
          </a:p>
          <a:p>
            <a:r>
              <a:rPr lang="en-US" sz="2200" b="1" u="sng" dirty="0"/>
              <a:t>Region: </a:t>
            </a:r>
            <a:r>
              <a:rPr lang="en-US" sz="2200" dirty="0" err="1"/>
              <a:t>Tokaj</a:t>
            </a:r>
            <a:r>
              <a:rPr lang="en-US" sz="2200" dirty="0"/>
              <a:t>, Hungary</a:t>
            </a:r>
            <a:endParaRPr lang="en-US" sz="2200" b="1" u="sng" dirty="0"/>
          </a:p>
          <a:p>
            <a:r>
              <a:rPr lang="en-US" sz="2200" b="1" u="sng" dirty="0"/>
              <a:t>Vintage:</a:t>
            </a:r>
            <a:r>
              <a:rPr lang="en-US" sz="2200" dirty="0"/>
              <a:t> 2018</a:t>
            </a:r>
            <a:endParaRPr lang="en-US" sz="2200" b="1" u="sng" dirty="0"/>
          </a:p>
          <a:p>
            <a:r>
              <a:rPr lang="en-US" sz="2200" b="1" u="sng" dirty="0"/>
              <a:t>Aroma: </a:t>
            </a:r>
            <a:r>
              <a:rPr lang="en-US" sz="2200" dirty="0" err="1"/>
              <a:t>Stonefruits</a:t>
            </a:r>
            <a:r>
              <a:rPr lang="en-US" sz="2200" dirty="0"/>
              <a:t>, honey, citrus</a:t>
            </a:r>
          </a:p>
          <a:p>
            <a:r>
              <a:rPr lang="en-US" sz="2200" b="1" u="sng" dirty="0"/>
              <a:t>Taste: </a:t>
            </a:r>
            <a:r>
              <a:rPr lang="en-US" sz="2200" dirty="0"/>
              <a:t>Apricot, peach, ginger, honey, citrus</a:t>
            </a:r>
            <a:endParaRPr lang="en-US" sz="2200" b="1" u="sng" dirty="0"/>
          </a:p>
          <a:p>
            <a:r>
              <a:rPr lang="en-US" sz="2200" b="1" u="sng" dirty="0"/>
              <a:t>Finish: </a:t>
            </a:r>
            <a:r>
              <a:rPr lang="en-US" sz="2200" dirty="0"/>
              <a:t>Long smooth, nice little acidity to cleanse the palate and make you want more </a:t>
            </a:r>
            <a:endParaRPr lang="en-US" sz="2200" b="1" u="sng" dirty="0"/>
          </a:p>
          <a:p>
            <a:r>
              <a:rPr lang="en-US" sz="2200" b="1" u="sng" dirty="0"/>
              <a:t>Price on Menu: </a:t>
            </a:r>
            <a:r>
              <a:rPr lang="en-US" sz="2200" dirty="0"/>
              <a:t>$16</a:t>
            </a:r>
            <a:endParaRPr lang="en-US" sz="2200" b="1" u="sng" dirty="0"/>
          </a:p>
          <a:p>
            <a:r>
              <a:rPr lang="en-US" sz="2200" b="1" u="sng" dirty="0"/>
              <a:t>Pairings:</a:t>
            </a:r>
            <a:r>
              <a:rPr lang="en-US" sz="2200" dirty="0"/>
              <a:t> Japanese cheesecake, olive oil cake</a:t>
            </a:r>
            <a:endParaRPr lang="en-US" sz="2200" b="1" u="sng" dirty="0"/>
          </a:p>
          <a:p>
            <a:r>
              <a:rPr lang="en-US" sz="2200" b="1" u="sng" dirty="0"/>
              <a:t>Additional info: </a:t>
            </a:r>
            <a:r>
              <a:rPr lang="en-US" sz="2200" dirty="0"/>
              <a:t>Part of Bodega Vega Sicilia. Minimum 50% of grapes affected by Noble Rot, Botrytis </a:t>
            </a:r>
            <a:r>
              <a:rPr lang="en-US" sz="2200" dirty="0" err="1"/>
              <a:t>Cinerera</a:t>
            </a:r>
            <a:r>
              <a:rPr lang="en-US" sz="2200" dirty="0"/>
              <a:t>. Vineyard dates to 1630.</a:t>
            </a:r>
            <a:endParaRPr lang="en-US" sz="2200" b="1" u="sng" dirty="0"/>
          </a:p>
          <a:p>
            <a:endParaRPr lang="en-US" sz="2000" b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D1DEE2-30E1-6748-B2C0-3CA541484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380" y="494506"/>
            <a:ext cx="5394099" cy="551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41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D083-0422-9941-B973-7DAFE0F3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02" y="223024"/>
            <a:ext cx="4467124" cy="1237786"/>
          </a:xfrm>
        </p:spPr>
        <p:txBody>
          <a:bodyPr/>
          <a:lstStyle/>
          <a:p>
            <a:r>
              <a:rPr lang="en-US" b="1" u="sng" dirty="0"/>
              <a:t>Taylor Fladgate, 20 Year Tawny Porto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F513F-169C-9E4F-AF4A-ABC0F8C56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902" y="1761893"/>
            <a:ext cx="4467124" cy="4715107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u="sng" dirty="0"/>
              <a:t>Grape Varietal:</a:t>
            </a:r>
            <a:r>
              <a:rPr lang="en-US" sz="2000" dirty="0"/>
              <a:t> </a:t>
            </a:r>
            <a:r>
              <a:rPr lang="en-US" sz="2000" dirty="0" err="1"/>
              <a:t>Touriga</a:t>
            </a:r>
            <a:r>
              <a:rPr lang="en-US" sz="2000" dirty="0"/>
              <a:t> Nacional, </a:t>
            </a:r>
            <a:r>
              <a:rPr lang="en-US" sz="2000" dirty="0" err="1"/>
              <a:t>Touriga</a:t>
            </a:r>
            <a:r>
              <a:rPr lang="en-US" sz="2000" dirty="0"/>
              <a:t> Franca, </a:t>
            </a:r>
            <a:r>
              <a:rPr lang="en-US" sz="2000" dirty="0" err="1"/>
              <a:t>Tinta</a:t>
            </a:r>
            <a:r>
              <a:rPr lang="en-US" sz="2000" dirty="0"/>
              <a:t> </a:t>
            </a:r>
            <a:r>
              <a:rPr lang="en-US" sz="2000" dirty="0" err="1"/>
              <a:t>Barroca</a:t>
            </a:r>
            <a:r>
              <a:rPr lang="en-US" sz="2000" dirty="0"/>
              <a:t>, </a:t>
            </a:r>
            <a:r>
              <a:rPr lang="en-US" sz="2000" dirty="0" err="1"/>
              <a:t>Tinta</a:t>
            </a:r>
            <a:r>
              <a:rPr lang="en-US" sz="2000" dirty="0"/>
              <a:t> </a:t>
            </a:r>
            <a:r>
              <a:rPr lang="en-US" sz="2000" dirty="0" err="1"/>
              <a:t>Roriz</a:t>
            </a:r>
            <a:r>
              <a:rPr lang="en-US" sz="2000" dirty="0"/>
              <a:t>, Tinto </a:t>
            </a:r>
            <a:r>
              <a:rPr lang="en-US" sz="2000" dirty="0" err="1"/>
              <a:t>Cão</a:t>
            </a:r>
            <a:r>
              <a:rPr lang="en-US" sz="2000" dirty="0"/>
              <a:t>, and </a:t>
            </a:r>
            <a:r>
              <a:rPr lang="en-US" sz="2000" dirty="0" err="1"/>
              <a:t>Tinta</a:t>
            </a:r>
            <a:r>
              <a:rPr lang="en-US" sz="2000" dirty="0"/>
              <a:t> </a:t>
            </a:r>
            <a:r>
              <a:rPr lang="en-US" sz="2000" dirty="0" err="1"/>
              <a:t>Amarela</a:t>
            </a:r>
            <a:endParaRPr lang="en-US" sz="2000" b="1" u="sng" dirty="0"/>
          </a:p>
          <a:p>
            <a:r>
              <a:rPr lang="en-US" sz="2000" b="1" u="sng" dirty="0"/>
              <a:t>Region:</a:t>
            </a:r>
            <a:r>
              <a:rPr lang="en-US" sz="2000" dirty="0"/>
              <a:t> </a:t>
            </a:r>
            <a:r>
              <a:rPr lang="en-US" sz="2000" dirty="0" err="1"/>
              <a:t>Duoro</a:t>
            </a:r>
            <a:r>
              <a:rPr lang="en-US" sz="2000" dirty="0"/>
              <a:t>, Portugal</a:t>
            </a:r>
            <a:endParaRPr lang="en-US" sz="2000" b="1" u="sng" dirty="0"/>
          </a:p>
          <a:p>
            <a:r>
              <a:rPr lang="en-US" sz="2000" b="1" u="sng" dirty="0"/>
              <a:t>Vintage: </a:t>
            </a:r>
            <a:r>
              <a:rPr lang="en-US" sz="2000" dirty="0"/>
              <a:t>MV</a:t>
            </a:r>
            <a:endParaRPr lang="en-US" sz="2000" b="1" u="sng" dirty="0"/>
          </a:p>
          <a:p>
            <a:r>
              <a:rPr lang="en-US" sz="2000" b="1" u="sng" dirty="0"/>
              <a:t>Aroma: </a:t>
            </a:r>
            <a:r>
              <a:rPr lang="en-US" sz="2000" dirty="0"/>
              <a:t>Wood, walnut, spices</a:t>
            </a:r>
            <a:endParaRPr lang="en-US" sz="2000" b="1" u="sng" dirty="0"/>
          </a:p>
          <a:p>
            <a:r>
              <a:rPr lang="en-US" sz="2000" b="1" u="sng" dirty="0"/>
              <a:t>Taste:</a:t>
            </a:r>
            <a:r>
              <a:rPr lang="en-US" sz="2000" dirty="0"/>
              <a:t> Dried apricot, leather, spices</a:t>
            </a:r>
            <a:endParaRPr lang="en-US" sz="2000" b="1" u="sng" dirty="0"/>
          </a:p>
          <a:p>
            <a:r>
              <a:rPr lang="en-US" sz="2000" b="1" u="sng" dirty="0"/>
              <a:t>Finish:</a:t>
            </a:r>
            <a:r>
              <a:rPr lang="en-US" sz="2000" dirty="0"/>
              <a:t> Multiple level finish with complexity.</a:t>
            </a:r>
            <a:endParaRPr lang="en-US" sz="2000" b="1" u="sng" dirty="0"/>
          </a:p>
          <a:p>
            <a:r>
              <a:rPr lang="en-US" sz="2000" b="1" u="sng" dirty="0"/>
              <a:t>Price on menu: </a:t>
            </a:r>
            <a:r>
              <a:rPr lang="en-US" sz="2000" dirty="0"/>
              <a:t>$20</a:t>
            </a:r>
            <a:endParaRPr lang="en-US" sz="2000" b="1" u="sng" dirty="0"/>
          </a:p>
          <a:p>
            <a:r>
              <a:rPr lang="en-US" sz="2000" b="1" u="sng" dirty="0"/>
              <a:t>Pairings:</a:t>
            </a:r>
            <a:r>
              <a:rPr lang="en-US" sz="2000" dirty="0"/>
              <a:t> Cheeses, sweet desserts</a:t>
            </a:r>
            <a:endParaRPr lang="en-US" sz="2000" b="1" u="sng" dirty="0"/>
          </a:p>
          <a:p>
            <a:r>
              <a:rPr lang="en-US" sz="2000" b="1" u="sng" dirty="0"/>
              <a:t>Additional info: </a:t>
            </a:r>
            <a:r>
              <a:rPr lang="en-US" sz="2000" dirty="0"/>
              <a:t>Over 300 years old. Last family run British port business. 111g/L of sugar.</a:t>
            </a:r>
          </a:p>
          <a:p>
            <a:endParaRPr lang="en-US" sz="2000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B5ED1-779F-6841-9357-D11E8CC8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605" y="223024"/>
            <a:ext cx="4467125" cy="625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8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4487158-3BEF-FE47-899F-5A9D9E2E8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00014"/>
            <a:ext cx="6524464" cy="13144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u="sng" dirty="0"/>
              <a:t>Champagne </a:t>
            </a:r>
            <a:r>
              <a:rPr lang="en-US" sz="4000" b="1" u="sng" dirty="0" err="1"/>
              <a:t>Taittinger</a:t>
            </a:r>
            <a:br>
              <a:rPr lang="en-US" sz="4000" b="1" u="sng" dirty="0"/>
            </a:br>
            <a:r>
              <a:rPr lang="en-US" sz="4000" b="1" u="sng" dirty="0"/>
              <a:t>Brut, La </a:t>
            </a:r>
            <a:r>
              <a:rPr lang="en-US" sz="4000" b="1" u="sng" dirty="0" err="1"/>
              <a:t>Francaise</a:t>
            </a:r>
            <a:endParaRPr lang="en-US" sz="4000" b="1" u="sng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BE9E51-F70D-8847-ABDD-9C3C94D01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4325" y="1514477"/>
            <a:ext cx="6524465" cy="53435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u="sng" dirty="0"/>
              <a:t>Grape Varietal </a:t>
            </a:r>
            <a:r>
              <a:rPr lang="en-US" sz="2000" b="1" dirty="0"/>
              <a:t>- </a:t>
            </a:r>
            <a:r>
              <a:rPr lang="en-US" sz="2000" dirty="0"/>
              <a:t>40% Chardonnay, 35% Pinot Noir and 25% Pinot Meunier.</a:t>
            </a:r>
          </a:p>
          <a:p>
            <a:r>
              <a:rPr lang="en-US" sz="2000" b="1" u="sng" dirty="0"/>
              <a:t>Region</a:t>
            </a:r>
            <a:r>
              <a:rPr lang="en-US" sz="2000" dirty="0"/>
              <a:t> - Reims, Champagne, France</a:t>
            </a:r>
          </a:p>
          <a:p>
            <a:r>
              <a:rPr lang="en-US" sz="2000" b="1" u="sng" dirty="0"/>
              <a:t>Vintage </a:t>
            </a:r>
            <a:r>
              <a:rPr lang="en-US" sz="2000" b="1" dirty="0"/>
              <a:t>– </a:t>
            </a:r>
            <a:r>
              <a:rPr lang="en-US" sz="2000" dirty="0"/>
              <a:t>Non Vintage. Bottle ageing is 3-4 years on the lees before release, double the standard 15 months.</a:t>
            </a:r>
          </a:p>
          <a:p>
            <a:r>
              <a:rPr lang="en-US" sz="2000" b="1" u="sng" dirty="0"/>
              <a:t>Aroma</a:t>
            </a:r>
            <a:r>
              <a:rPr lang="en-US" sz="2000" b="1" dirty="0"/>
              <a:t> – </a:t>
            </a:r>
            <a:r>
              <a:rPr lang="en-US" sz="2000" dirty="0"/>
              <a:t>White Flowers, peaches, brioche, vanilla pods.</a:t>
            </a:r>
          </a:p>
          <a:p>
            <a:r>
              <a:rPr lang="en-US" sz="2000" b="1" u="sng" dirty="0"/>
              <a:t>Taste</a:t>
            </a:r>
            <a:r>
              <a:rPr lang="en-US" sz="2000" b="1" dirty="0"/>
              <a:t> – </a:t>
            </a:r>
            <a:r>
              <a:rPr lang="en-US" sz="2000" dirty="0"/>
              <a:t>Fresh fruit and honey.</a:t>
            </a:r>
          </a:p>
          <a:p>
            <a:r>
              <a:rPr lang="en-US" sz="2000" b="1" u="sng" dirty="0"/>
              <a:t>Finish</a:t>
            </a:r>
            <a:r>
              <a:rPr lang="en-US" sz="2000" b="1" dirty="0"/>
              <a:t> – </a:t>
            </a:r>
            <a:r>
              <a:rPr lang="en-US" sz="2000" dirty="0"/>
              <a:t>Crisp and clean </a:t>
            </a:r>
          </a:p>
          <a:p>
            <a:r>
              <a:rPr lang="en-US" sz="2000" b="1" u="sng" dirty="0"/>
              <a:t>Price on menu </a:t>
            </a:r>
            <a:r>
              <a:rPr lang="en-US" sz="2000" b="1" dirty="0"/>
              <a:t>- </a:t>
            </a:r>
            <a:r>
              <a:rPr lang="en-US" sz="2000" dirty="0"/>
              <a:t>$26 BTG / $125 BTL</a:t>
            </a:r>
          </a:p>
          <a:p>
            <a:r>
              <a:rPr lang="en-US" sz="2000" b="1" u="sng" dirty="0"/>
              <a:t>Pairings</a:t>
            </a:r>
            <a:r>
              <a:rPr lang="en-US" sz="2000" b="1" dirty="0"/>
              <a:t> – </a:t>
            </a:r>
            <a:r>
              <a:rPr lang="en-US" sz="2000" dirty="0"/>
              <a:t>Shellfish, Seafood (Branzino)</a:t>
            </a:r>
          </a:p>
          <a:p>
            <a:r>
              <a:rPr lang="en-US" sz="2000" b="1" u="sng" dirty="0"/>
              <a:t>Additional Info </a:t>
            </a:r>
            <a:r>
              <a:rPr lang="en-US" sz="2000" dirty="0"/>
              <a:t>– 92 pts James Suckling, 95 pts Tasting Panel.</a:t>
            </a:r>
          </a:p>
          <a:p>
            <a:r>
              <a:rPr lang="en-US" sz="2000" dirty="0"/>
              <a:t>Certified Sustainable.</a:t>
            </a:r>
          </a:p>
          <a:p>
            <a:endParaRPr lang="en-US" sz="2000" dirty="0">
              <a:effectLst/>
            </a:endParaRPr>
          </a:p>
          <a:p>
            <a:endParaRPr lang="en-US" sz="2000" b="1" dirty="0"/>
          </a:p>
        </p:txBody>
      </p:sp>
      <p:pic>
        <p:nvPicPr>
          <p:cNvPr id="1025" name="Picture 1" descr="page2image1158072608">
            <a:extLst>
              <a:ext uri="{FF2B5EF4-FFF2-40B4-BE49-F238E27FC236}">
                <a16:creationId xmlns:a16="http://schemas.microsoft.com/office/drawing/2014/main" id="{88654C05-F479-544B-95C6-24FFD2456A1F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7" r="-2" b="3886"/>
          <a:stretch/>
        </p:blipFill>
        <p:spPr bwMode="auto">
          <a:xfrm>
            <a:off x="7199440" y="0"/>
            <a:ext cx="4992560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510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F9E5-FF14-9146-8E4E-EC8A5488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48" y="1"/>
            <a:ext cx="5614989" cy="885824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Laurent-Perrier Cuvée Rose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1090CE8-2E83-0F4C-9557-0BB20FB825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706" b="10706"/>
          <a:stretch>
            <a:fillRect/>
          </a:stretch>
        </p:blipFill>
        <p:spPr>
          <a:xfrm>
            <a:off x="5786438" y="0"/>
            <a:ext cx="6405562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C0803-14D4-AB40-ACA2-69F73C77B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450" y="1428751"/>
            <a:ext cx="5614988" cy="5429249"/>
          </a:xfrm>
        </p:spPr>
        <p:txBody>
          <a:bodyPr>
            <a:normAutofit lnSpcReduction="10000"/>
          </a:bodyPr>
          <a:lstStyle/>
          <a:p>
            <a:r>
              <a:rPr lang="en-US" sz="2000" b="1" u="sng" dirty="0"/>
              <a:t>Grape varietal </a:t>
            </a:r>
            <a:r>
              <a:rPr lang="en-US" sz="2000" dirty="0"/>
              <a:t>– 100% Pinot Noir</a:t>
            </a:r>
          </a:p>
          <a:p>
            <a:r>
              <a:rPr lang="en-US" sz="2000" b="1" u="sng" dirty="0"/>
              <a:t>Region</a:t>
            </a:r>
            <a:r>
              <a:rPr lang="en-US" sz="2000" dirty="0"/>
              <a:t> – Champagne. Mostly north and south Reims.</a:t>
            </a:r>
          </a:p>
          <a:p>
            <a:r>
              <a:rPr lang="en-US" sz="2000" b="1" u="sng" dirty="0"/>
              <a:t>Vintage</a:t>
            </a:r>
            <a:r>
              <a:rPr lang="en-US" sz="2000" dirty="0"/>
              <a:t> – Nonvintage. Minimum ageing is 5 years before release.</a:t>
            </a:r>
          </a:p>
          <a:p>
            <a:r>
              <a:rPr lang="en-US" sz="2000" b="1" u="sng" dirty="0"/>
              <a:t>Aroma</a:t>
            </a:r>
            <a:r>
              <a:rPr lang="en-US" sz="2000" dirty="0"/>
              <a:t> – Raspberry, red currant, strawberry and black cherry.</a:t>
            </a:r>
          </a:p>
          <a:p>
            <a:r>
              <a:rPr lang="en-US" sz="2000" b="1" u="sng" dirty="0"/>
              <a:t>Taste</a:t>
            </a:r>
            <a:r>
              <a:rPr lang="en-US" sz="2000" dirty="0"/>
              <a:t> – Bright and lively. Like plunging into a basket of fresh picked red berries.</a:t>
            </a:r>
          </a:p>
          <a:p>
            <a:r>
              <a:rPr lang="en-US" sz="2000" b="1" u="sng" dirty="0"/>
              <a:t>Finish</a:t>
            </a:r>
            <a:r>
              <a:rPr lang="en-US" sz="2000" dirty="0"/>
              <a:t> – Supple, rounded yet with nice acidity to make you go back again.</a:t>
            </a:r>
          </a:p>
          <a:p>
            <a:r>
              <a:rPr lang="en-US" sz="2000" b="1" u="sng" dirty="0"/>
              <a:t>Price on menu </a:t>
            </a:r>
            <a:r>
              <a:rPr lang="en-US" sz="2000" dirty="0"/>
              <a:t>- $38/BTG and $190/BTL</a:t>
            </a:r>
          </a:p>
          <a:p>
            <a:r>
              <a:rPr lang="en-US" sz="2000" b="1" u="sng" dirty="0"/>
              <a:t>Pairings</a:t>
            </a:r>
            <a:r>
              <a:rPr lang="en-US" sz="2000" dirty="0"/>
              <a:t> –  Raw fish, Asian cuisine, red fruit desserts.</a:t>
            </a:r>
          </a:p>
          <a:p>
            <a:r>
              <a:rPr lang="en-US" sz="2000" b="1" u="sng" dirty="0"/>
              <a:t>Additional info </a:t>
            </a:r>
            <a:r>
              <a:rPr lang="en-US" sz="2000" dirty="0"/>
              <a:t>– Made using </a:t>
            </a:r>
            <a:r>
              <a:rPr lang="en-US" sz="2000" dirty="0" err="1"/>
              <a:t>Saignee</a:t>
            </a:r>
            <a:r>
              <a:rPr lang="en-US" sz="2000" dirty="0"/>
              <a:t> method, macerated for 48-72 hours to draw the color out of the skins. </a:t>
            </a:r>
          </a:p>
        </p:txBody>
      </p:sp>
    </p:spTree>
    <p:extLst>
      <p:ext uri="{BB962C8B-B14F-4D97-AF65-F5344CB8AC3E}">
        <p14:creationId xmlns:p14="http://schemas.microsoft.com/office/powerpoint/2010/main" val="221390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B39DA-384E-7545-B13A-8ACE15877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6839" y="2475571"/>
            <a:ext cx="5739161" cy="3824868"/>
          </a:xfrm>
        </p:spPr>
        <p:txBody>
          <a:bodyPr>
            <a:normAutofit/>
          </a:bodyPr>
          <a:lstStyle/>
          <a:p>
            <a:r>
              <a:rPr lang="en-US" b="1" u="sng" dirty="0"/>
              <a:t>Grape Varietal</a:t>
            </a:r>
            <a:r>
              <a:rPr lang="en-US" b="1" dirty="0"/>
              <a:t>: </a:t>
            </a:r>
            <a:r>
              <a:rPr lang="en-US" dirty="0"/>
              <a:t>Cinsault (Predominate), Grenache, Syrah, Merlot </a:t>
            </a:r>
          </a:p>
          <a:p>
            <a:r>
              <a:rPr lang="en-US" b="1" dirty="0"/>
              <a:t>Region: </a:t>
            </a:r>
            <a:r>
              <a:rPr lang="en-US" dirty="0"/>
              <a:t>Provence, </a:t>
            </a:r>
            <a:r>
              <a:rPr lang="en-US" dirty="0" err="1"/>
              <a:t>Mediterranee</a:t>
            </a:r>
            <a:r>
              <a:rPr lang="en-US" dirty="0"/>
              <a:t> IGP, France</a:t>
            </a:r>
            <a:br>
              <a:rPr lang="en-US" dirty="0"/>
            </a:br>
            <a:r>
              <a:rPr lang="en-US" b="1" u="sng" dirty="0"/>
              <a:t>Vintage</a:t>
            </a:r>
            <a:r>
              <a:rPr lang="en-US" b="1" dirty="0"/>
              <a:t>: </a:t>
            </a:r>
            <a:r>
              <a:rPr lang="en-US" dirty="0"/>
              <a:t>2018</a:t>
            </a:r>
            <a:br>
              <a:rPr lang="en-US" dirty="0"/>
            </a:br>
            <a:r>
              <a:rPr lang="en-US" b="1" u="sng" dirty="0"/>
              <a:t>Aged</a:t>
            </a:r>
            <a:r>
              <a:rPr lang="en-US" b="1" dirty="0"/>
              <a:t>: </a:t>
            </a:r>
            <a:r>
              <a:rPr lang="en-US" dirty="0"/>
              <a:t>Wine is pressed after a few hours of skin contact. Aged in stainless steel tanks for 1 week. </a:t>
            </a:r>
          </a:p>
          <a:p>
            <a:r>
              <a:rPr lang="en-US" b="1" u="sng" dirty="0"/>
              <a:t>Aroma</a:t>
            </a:r>
            <a:r>
              <a:rPr lang="en-US" b="1" dirty="0"/>
              <a:t>: </a:t>
            </a:r>
            <a:r>
              <a:rPr lang="en-US" dirty="0"/>
              <a:t>Strawberries, white flowers, hints of vanilla.</a:t>
            </a:r>
            <a:br>
              <a:rPr lang="en-US" dirty="0"/>
            </a:br>
            <a:r>
              <a:rPr lang="en-US" b="1" u="sng" dirty="0"/>
              <a:t>Taste</a:t>
            </a:r>
            <a:r>
              <a:rPr lang="en-US" b="1" dirty="0"/>
              <a:t>: </a:t>
            </a:r>
            <a:r>
              <a:rPr lang="en-US" dirty="0"/>
              <a:t>Fresh red berry fruit, citrus, crisp acidity and elegance. </a:t>
            </a:r>
            <a:r>
              <a:rPr lang="en-US" b="1" dirty="0"/>
              <a:t>Finish: </a:t>
            </a:r>
            <a:r>
              <a:rPr lang="en-US" dirty="0"/>
              <a:t>Vibrant, Dry, and refreshing.</a:t>
            </a:r>
            <a:br>
              <a:rPr lang="en-US" dirty="0"/>
            </a:br>
            <a:r>
              <a:rPr lang="en-US" b="1" u="sng" dirty="0"/>
              <a:t>Price on Menu</a:t>
            </a:r>
            <a:r>
              <a:rPr lang="en-US" b="1" dirty="0"/>
              <a:t>: </a:t>
            </a:r>
            <a:r>
              <a:rPr lang="en-US" dirty="0"/>
              <a:t>$15</a:t>
            </a:r>
            <a:br>
              <a:rPr lang="en-US" dirty="0"/>
            </a:br>
            <a:r>
              <a:rPr lang="en-US" b="1" u="sng" dirty="0"/>
              <a:t>Possible Pairings</a:t>
            </a:r>
            <a:r>
              <a:rPr lang="en-US" b="1" dirty="0"/>
              <a:t>:</a:t>
            </a:r>
            <a:br>
              <a:rPr lang="en-US" b="1" dirty="0"/>
            </a:br>
            <a:r>
              <a:rPr lang="en-US" b="1" u="sng" dirty="0"/>
              <a:t>Additional Notes</a:t>
            </a:r>
            <a:r>
              <a:rPr lang="en-US" dirty="0"/>
              <a:t>: Wine owners of Domaine </a:t>
            </a:r>
            <a:r>
              <a:rPr lang="en-US" dirty="0" err="1"/>
              <a:t>Dujac</a:t>
            </a:r>
            <a:r>
              <a:rPr lang="en-US" dirty="0"/>
              <a:t> &amp; Domaine de la </a:t>
            </a:r>
            <a:r>
              <a:rPr lang="en-US" dirty="0" err="1"/>
              <a:t>Romanee</a:t>
            </a:r>
            <a:r>
              <a:rPr lang="en-US" dirty="0"/>
              <a:t>-Conti are partners behind this project. Wine is Sustainable, Organic, &amp; Biodynamic. Grapes are harvested at night. </a:t>
            </a:r>
          </a:p>
          <a:p>
            <a:endParaRPr lang="en-US" dirty="0"/>
          </a:p>
        </p:txBody>
      </p:sp>
      <p:pic>
        <p:nvPicPr>
          <p:cNvPr id="1025" name="Picture 1" descr="page6image20576480">
            <a:extLst>
              <a:ext uri="{FF2B5EF4-FFF2-40B4-BE49-F238E27FC236}">
                <a16:creationId xmlns:a16="http://schemas.microsoft.com/office/drawing/2014/main" id="{58961BCD-F2E7-DE48-BDB8-2DA2379D6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602" y="177509"/>
            <a:ext cx="1732435" cy="649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2D27E9-B8F4-1845-835B-034ED82F5CC9}"/>
              </a:ext>
            </a:extLst>
          </p:cNvPr>
          <p:cNvSpPr/>
          <p:nvPr/>
        </p:nvSpPr>
        <p:spPr>
          <a:xfrm>
            <a:off x="356839" y="557561"/>
            <a:ext cx="44716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>
                <a:latin typeface="Arial" panose="020B0604020202020204" pitchFamily="34" charset="0"/>
              </a:rPr>
              <a:t>TRIENNES MEDITERRANEE, PROVENCE, FRANCE </a:t>
            </a:r>
            <a:endParaRPr lang="en-US" sz="3200" u="sng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00111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0D31D-7222-9946-962F-1FA0B338D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00014"/>
            <a:ext cx="6553039" cy="1671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u="sng" dirty="0" err="1"/>
              <a:t>Peyrassol</a:t>
            </a:r>
            <a:br>
              <a:rPr lang="en-US" sz="4000" b="1" u="sng" dirty="0"/>
            </a:br>
            <a:r>
              <a:rPr lang="en-US" b="1" u="sng" dirty="0"/>
              <a:t>Cuvée des </a:t>
            </a:r>
            <a:r>
              <a:rPr lang="en-US" b="1" u="sng" dirty="0" err="1"/>
              <a:t>Commandeurs</a:t>
            </a:r>
            <a:r>
              <a:rPr lang="en-US" b="1" u="sng" dirty="0"/>
              <a:t> Rosé</a:t>
            </a:r>
            <a:br>
              <a:rPr lang="en-US" dirty="0"/>
            </a:b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3D82C-B5CE-8A43-BA53-E913D0F47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1771650"/>
            <a:ext cx="6553040" cy="43624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u="sng" dirty="0"/>
              <a:t>Grape Varietal</a:t>
            </a:r>
            <a:r>
              <a:rPr lang="en-US" sz="2000" b="1" dirty="0"/>
              <a:t> – </a:t>
            </a:r>
            <a:r>
              <a:rPr lang="en-US" sz="2000" dirty="0"/>
              <a:t>Cinsault, Syrah and Grenache</a:t>
            </a:r>
            <a:endParaRPr lang="en-US" sz="2000" b="1" u="sng" dirty="0"/>
          </a:p>
          <a:p>
            <a:r>
              <a:rPr lang="en-US" sz="2000" b="1" u="sng" dirty="0"/>
              <a:t>Region </a:t>
            </a:r>
            <a:r>
              <a:rPr lang="en-US" sz="2000" b="1" dirty="0"/>
              <a:t>– </a:t>
            </a:r>
            <a:r>
              <a:rPr lang="en-US" sz="2000" b="1" u="sng" dirty="0"/>
              <a:t> </a:t>
            </a:r>
            <a:r>
              <a:rPr lang="en-US" sz="2000" dirty="0"/>
              <a:t> Cotes de Provence</a:t>
            </a:r>
            <a:endParaRPr lang="en-US" sz="2000" b="1" u="sng" dirty="0"/>
          </a:p>
          <a:p>
            <a:r>
              <a:rPr lang="en-US" sz="2000" b="1" u="sng" dirty="0"/>
              <a:t>Vintage</a:t>
            </a:r>
            <a:r>
              <a:rPr lang="en-US" sz="2000" b="1" dirty="0"/>
              <a:t> –  </a:t>
            </a:r>
            <a:r>
              <a:rPr lang="en-US" sz="2000" dirty="0"/>
              <a:t>2020</a:t>
            </a:r>
            <a:endParaRPr lang="en-US" sz="2000" b="1" u="sng" dirty="0"/>
          </a:p>
          <a:p>
            <a:r>
              <a:rPr lang="en-US" sz="2000" b="1" u="sng" dirty="0"/>
              <a:t>Aroma </a:t>
            </a:r>
            <a:r>
              <a:rPr lang="en-US" sz="2000" b="1" dirty="0"/>
              <a:t>– </a:t>
            </a:r>
            <a:r>
              <a:rPr lang="en-US" sz="2000" dirty="0"/>
              <a:t>Gooseberries and raspberries</a:t>
            </a:r>
            <a:endParaRPr lang="en-US" sz="2000" b="1" u="sng" dirty="0"/>
          </a:p>
          <a:p>
            <a:r>
              <a:rPr lang="en-US" sz="2000" b="1" u="sng" dirty="0"/>
              <a:t>Taste – </a:t>
            </a:r>
            <a:r>
              <a:rPr lang="en-US" sz="2000" dirty="0"/>
              <a:t>Berries, melon, </a:t>
            </a:r>
            <a:r>
              <a:rPr lang="en-US" sz="2000" dirty="0" err="1"/>
              <a:t>stonefruit</a:t>
            </a:r>
            <a:r>
              <a:rPr lang="en-US" sz="2000" dirty="0"/>
              <a:t>.</a:t>
            </a:r>
            <a:endParaRPr lang="en-US" sz="2000" b="1" u="sng" dirty="0"/>
          </a:p>
          <a:p>
            <a:r>
              <a:rPr lang="en-US" sz="2000" b="1" u="sng" dirty="0"/>
              <a:t>Finish </a:t>
            </a:r>
            <a:r>
              <a:rPr lang="en-US" sz="2000" b="1" dirty="0"/>
              <a:t>–</a:t>
            </a:r>
            <a:r>
              <a:rPr lang="en-US" sz="2000" b="1" u="sng" dirty="0"/>
              <a:t> </a:t>
            </a:r>
            <a:r>
              <a:rPr lang="en-US" sz="2000" dirty="0"/>
              <a:t>Crisp, silky palate touch of minerality.</a:t>
            </a:r>
            <a:endParaRPr lang="en-US" sz="2000" b="1" u="sng" dirty="0"/>
          </a:p>
          <a:p>
            <a:r>
              <a:rPr lang="en-US" sz="2000" b="1" u="sng" dirty="0"/>
              <a:t>Price on menu</a:t>
            </a:r>
            <a:r>
              <a:rPr lang="en-US" sz="2000" b="1" dirty="0"/>
              <a:t> –  </a:t>
            </a:r>
            <a:r>
              <a:rPr lang="en-US" sz="2000" dirty="0"/>
              <a:t>$18/BTG and $90/BTL</a:t>
            </a:r>
            <a:endParaRPr lang="en-US" sz="2000" b="1" u="sng" dirty="0"/>
          </a:p>
          <a:p>
            <a:r>
              <a:rPr lang="en-US" sz="2000" b="1" u="sng" dirty="0"/>
              <a:t>Pairings </a:t>
            </a:r>
            <a:r>
              <a:rPr lang="en-US" sz="2000" dirty="0"/>
              <a:t>– Tuna Tartare, Tataki, seafood tower, whole branzino, berry desserts</a:t>
            </a:r>
            <a:endParaRPr lang="en-US" sz="2000" b="1" u="sng" dirty="0"/>
          </a:p>
          <a:p>
            <a:r>
              <a:rPr lang="en-US" sz="2000" b="1" u="sng" dirty="0"/>
              <a:t>Additional info </a:t>
            </a:r>
            <a:r>
              <a:rPr lang="en-US" sz="2000" b="1" dirty="0"/>
              <a:t>–</a:t>
            </a:r>
            <a:r>
              <a:rPr lang="en-US" sz="2000" b="1" u="sng" dirty="0"/>
              <a:t> </a:t>
            </a:r>
            <a:r>
              <a:rPr lang="en-US" sz="2000" dirty="0"/>
              <a:t>Records going back to 1256, about planting and harvesting grapes on the property.</a:t>
            </a:r>
            <a:endParaRPr lang="en-US" sz="2000" b="1" u="sng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7B88A12-9896-A349-97A2-2753832D349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128" r="1" b="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37200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05BB-C6EB-E341-B2EA-98BDD69C4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" y="0"/>
            <a:ext cx="4629150" cy="1771650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Gerard Bertrand</a:t>
            </a:r>
            <a:br>
              <a:rPr lang="en-US" sz="3600" b="1" u="sng" dirty="0"/>
            </a:br>
            <a:r>
              <a:rPr lang="en-US" sz="3600" b="1" u="sng" dirty="0"/>
              <a:t>Chateau La </a:t>
            </a:r>
            <a:r>
              <a:rPr lang="en-US" sz="3600" b="1" u="sng" dirty="0" err="1"/>
              <a:t>Sauvageonne</a:t>
            </a:r>
            <a:r>
              <a:rPr lang="en-US" sz="3600" b="1" u="sng" dirty="0"/>
              <a:t>, La Villa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D216E-9F15-354C-AE9B-621684599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875" y="1943100"/>
            <a:ext cx="5829300" cy="4741862"/>
          </a:xfrm>
        </p:spPr>
        <p:txBody>
          <a:bodyPr>
            <a:normAutofit lnSpcReduction="10000"/>
          </a:bodyPr>
          <a:lstStyle/>
          <a:p>
            <a:r>
              <a:rPr lang="en-US" sz="2000" b="1" u="sng" dirty="0"/>
              <a:t>Grape Varietals</a:t>
            </a:r>
            <a:r>
              <a:rPr lang="en-US" sz="2000" b="1" dirty="0"/>
              <a:t>: </a:t>
            </a:r>
            <a:r>
              <a:rPr lang="en-US" sz="2000" dirty="0"/>
              <a:t>Grenache, </a:t>
            </a:r>
            <a:r>
              <a:rPr lang="en-US" sz="2000" dirty="0" err="1"/>
              <a:t>Mouvedre</a:t>
            </a:r>
            <a:r>
              <a:rPr lang="en-US" sz="2000" dirty="0"/>
              <a:t>, Vermentino, and Viognier. </a:t>
            </a:r>
          </a:p>
          <a:p>
            <a:r>
              <a:rPr lang="en-US" sz="2000" b="1" u="sng" dirty="0"/>
              <a:t>Region</a:t>
            </a:r>
            <a:r>
              <a:rPr lang="en-US" sz="2000" b="1" dirty="0"/>
              <a:t>: </a:t>
            </a:r>
            <a:r>
              <a:rPr lang="en-US" sz="2000" dirty="0"/>
              <a:t>Languedoc-Roussillon, France</a:t>
            </a:r>
            <a:br>
              <a:rPr lang="en-US" sz="2000" dirty="0"/>
            </a:br>
            <a:r>
              <a:rPr lang="en-US" sz="2000" b="1" u="sng" dirty="0"/>
              <a:t>Vintage</a:t>
            </a:r>
            <a:r>
              <a:rPr lang="en-US" sz="2000" b="1" dirty="0"/>
              <a:t>: </a:t>
            </a:r>
            <a:r>
              <a:rPr lang="en-US" sz="2000" dirty="0"/>
              <a:t>2019</a:t>
            </a:r>
            <a:br>
              <a:rPr lang="en-US" sz="2000" dirty="0"/>
            </a:br>
            <a:r>
              <a:rPr lang="en-US" sz="2000" b="1" u="sng" dirty="0"/>
              <a:t>Aged</a:t>
            </a:r>
            <a:r>
              <a:rPr lang="en-US" sz="2000" b="1" dirty="0"/>
              <a:t>: </a:t>
            </a:r>
            <a:r>
              <a:rPr lang="en-US" sz="2000" dirty="0"/>
              <a:t>Matured for 6 months in new French Oak barrels, bringing smoothness and structure. </a:t>
            </a:r>
          </a:p>
          <a:p>
            <a:r>
              <a:rPr lang="en-US" sz="2000" b="1" u="sng" dirty="0"/>
              <a:t>Aroma</a:t>
            </a:r>
            <a:r>
              <a:rPr lang="en-US" sz="2000" b="1" dirty="0"/>
              <a:t>: </a:t>
            </a:r>
            <a:r>
              <a:rPr lang="en-US" sz="2000" dirty="0"/>
              <a:t>Watermelon, kiwi, nectarine, honeysuckle, mineral-driven. </a:t>
            </a:r>
          </a:p>
          <a:p>
            <a:r>
              <a:rPr lang="en-US" sz="2000" b="1" u="sng" dirty="0"/>
              <a:t>Taste</a:t>
            </a:r>
            <a:r>
              <a:rPr lang="en-US" sz="2000" b="1" dirty="0"/>
              <a:t>: </a:t>
            </a:r>
            <a:r>
              <a:rPr lang="en-US" sz="2000" dirty="0"/>
              <a:t>Raspberry, grilled peach, apple pie, watermelon, red fruit, white pepper.</a:t>
            </a:r>
            <a:br>
              <a:rPr lang="en-US" sz="2000" dirty="0"/>
            </a:br>
            <a:r>
              <a:rPr lang="en-US" sz="2000" b="1" u="sng" dirty="0"/>
              <a:t>Finish</a:t>
            </a:r>
            <a:r>
              <a:rPr lang="en-US" sz="2000" b="1" dirty="0"/>
              <a:t>: </a:t>
            </a:r>
            <a:r>
              <a:rPr lang="en-US" sz="2000" dirty="0"/>
              <a:t>Long, dry, medium acidity, creamy mouth feel. </a:t>
            </a:r>
          </a:p>
          <a:p>
            <a:r>
              <a:rPr lang="en-US" sz="2000" b="1" u="sng" dirty="0"/>
              <a:t>Price on Menu</a:t>
            </a:r>
            <a:r>
              <a:rPr lang="en-US" sz="2000" b="1" dirty="0"/>
              <a:t>: </a:t>
            </a:r>
            <a:r>
              <a:rPr lang="en-US" sz="2000" dirty="0"/>
              <a:t>$25 BTG . $140 BTL</a:t>
            </a:r>
            <a:br>
              <a:rPr lang="en-US" sz="2000" dirty="0"/>
            </a:br>
            <a:r>
              <a:rPr lang="en-US" sz="2000" b="1" u="sng" dirty="0"/>
              <a:t>Possible Pairings</a:t>
            </a:r>
            <a:r>
              <a:rPr lang="en-US" sz="2000" b="1" dirty="0"/>
              <a:t>: </a:t>
            </a:r>
            <a:r>
              <a:rPr lang="en-US" sz="2000" dirty="0"/>
              <a:t>Raw bar, Tuna, Maki, Rolls</a:t>
            </a:r>
            <a:br>
              <a:rPr lang="en-US" sz="2000" b="1" dirty="0"/>
            </a:br>
            <a:r>
              <a:rPr lang="en-US" sz="2000" b="1" u="sng" dirty="0"/>
              <a:t>Additional Notes</a:t>
            </a:r>
            <a:r>
              <a:rPr lang="en-US" sz="2000" dirty="0"/>
              <a:t>: 2019 vintage received the highest score at the Drinks Business Global Rose Masters 2020. Biodynamic practices. </a:t>
            </a:r>
          </a:p>
          <a:p>
            <a:endParaRPr lang="en-US" dirty="0"/>
          </a:p>
        </p:txBody>
      </p:sp>
      <p:pic>
        <p:nvPicPr>
          <p:cNvPr id="8193" name="Picture 1" descr="page8image20298368">
            <a:extLst>
              <a:ext uri="{FF2B5EF4-FFF2-40B4-BE49-F238E27FC236}">
                <a16:creationId xmlns:a16="http://schemas.microsoft.com/office/drawing/2014/main" id="{9A2BBF4B-CB78-F246-A850-6A6C044A5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77" y="173037"/>
            <a:ext cx="2029550" cy="651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187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C45D-EB82-2C46-8877-D5D19743D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500688" cy="842963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Lieu </a:t>
            </a:r>
            <a:r>
              <a:rPr lang="en-US" sz="3600" b="1" u="sng" dirty="0" err="1"/>
              <a:t>Dit</a:t>
            </a:r>
            <a:r>
              <a:rPr lang="en-US" sz="3600" b="1" u="sng" dirty="0"/>
              <a:t>, Sauvignon Blanc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20EED-0011-F54D-A38E-57A3CAB7E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1462" y="2057399"/>
            <a:ext cx="5500688" cy="4600575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000" b="1" u="sng" dirty="0"/>
              <a:t>Grape Varietal</a:t>
            </a:r>
            <a:r>
              <a:rPr lang="en-US" sz="2000" b="1" dirty="0"/>
              <a:t>: </a:t>
            </a:r>
            <a:r>
              <a:rPr lang="en-US" sz="2000" dirty="0"/>
              <a:t>Sauvignon Blanc</a:t>
            </a:r>
            <a:br>
              <a:rPr lang="en-US" sz="2000" dirty="0"/>
            </a:br>
            <a:r>
              <a:rPr lang="en-US" sz="2000" b="1" u="sng" dirty="0"/>
              <a:t>Region</a:t>
            </a:r>
            <a:r>
              <a:rPr lang="en-US" sz="2000" b="1" dirty="0"/>
              <a:t>: </a:t>
            </a:r>
            <a:r>
              <a:rPr lang="en-US" sz="2000" dirty="0"/>
              <a:t>Santa Ynez Valley, California</a:t>
            </a:r>
            <a:br>
              <a:rPr lang="en-US" sz="2000" dirty="0"/>
            </a:br>
            <a:r>
              <a:rPr lang="en-US" sz="2000" b="1" u="sng" dirty="0"/>
              <a:t>Vintage</a:t>
            </a:r>
            <a:r>
              <a:rPr lang="en-US" sz="2000" b="1" dirty="0"/>
              <a:t>: </a:t>
            </a:r>
            <a:r>
              <a:rPr lang="en-US" sz="2000" dirty="0"/>
              <a:t>2017</a:t>
            </a:r>
            <a:br>
              <a:rPr lang="en-US" sz="2000" dirty="0"/>
            </a:br>
            <a:r>
              <a:rPr lang="en-US" sz="2000" b="1" u="sng" dirty="0"/>
              <a:t>Aged</a:t>
            </a:r>
            <a:r>
              <a:rPr lang="en-US" sz="2000" b="1" dirty="0"/>
              <a:t>: </a:t>
            </a:r>
            <a:r>
              <a:rPr lang="en-US" sz="2000" dirty="0"/>
              <a:t>Fermented in steel and barrel followed by aging in neutral oak. </a:t>
            </a:r>
            <a:endParaRPr lang="en-US" sz="2000" dirty="0">
              <a:effectLst/>
            </a:endParaRPr>
          </a:p>
          <a:p>
            <a:pPr>
              <a:lnSpc>
                <a:spcPct val="120000"/>
              </a:lnSpc>
            </a:pPr>
            <a:r>
              <a:rPr lang="en-US" sz="2000" b="1" u="sng" dirty="0"/>
              <a:t>Aroma</a:t>
            </a:r>
            <a:r>
              <a:rPr lang="en-US" sz="2000" b="1" dirty="0"/>
              <a:t>: </a:t>
            </a:r>
            <a:r>
              <a:rPr lang="en-US" sz="2000" dirty="0"/>
              <a:t>Citrus, melon, grapefruit, lemon-grass, white flowers. </a:t>
            </a:r>
          </a:p>
          <a:p>
            <a:pPr>
              <a:lnSpc>
                <a:spcPct val="120000"/>
              </a:lnSpc>
            </a:pPr>
            <a:r>
              <a:rPr lang="en-US" sz="2000" b="1" u="sng" dirty="0"/>
              <a:t>Taste</a:t>
            </a:r>
            <a:r>
              <a:rPr lang="en-US" sz="2000" b="1" dirty="0"/>
              <a:t>: </a:t>
            </a:r>
            <a:r>
              <a:rPr lang="en-US" sz="2000" dirty="0"/>
              <a:t>Zesty, citrus rind, chalk, pear skin, lime, apricot, and white flower.</a:t>
            </a:r>
            <a:br>
              <a:rPr lang="en-US" sz="2000" dirty="0"/>
            </a:br>
            <a:r>
              <a:rPr lang="en-US" sz="2000" b="1" u="sng" dirty="0"/>
              <a:t>Finish</a:t>
            </a:r>
            <a:r>
              <a:rPr lang="en-US" sz="2000" b="1" dirty="0"/>
              <a:t>: </a:t>
            </a:r>
            <a:r>
              <a:rPr lang="en-US" sz="2000" dirty="0"/>
              <a:t>Dry, high acid, bright, and citrus forward.</a:t>
            </a:r>
            <a:br>
              <a:rPr lang="en-US" sz="2000" dirty="0"/>
            </a:br>
            <a:r>
              <a:rPr lang="en-US" sz="2000" b="1" dirty="0"/>
              <a:t>Price on Menu: </a:t>
            </a:r>
            <a:r>
              <a:rPr lang="en-US" sz="2000" dirty="0"/>
              <a:t>$16 BTG / $100 BTL</a:t>
            </a:r>
            <a:br>
              <a:rPr lang="en-US" sz="2000" dirty="0"/>
            </a:br>
            <a:r>
              <a:rPr lang="en-US" sz="2000" b="1" dirty="0"/>
              <a:t>Possible Pairings: </a:t>
            </a:r>
            <a:r>
              <a:rPr lang="en-US" sz="2000" dirty="0"/>
              <a:t>Salads, Vegetables, light seafood</a:t>
            </a:r>
            <a:br>
              <a:rPr lang="en-US" sz="2000" b="1" dirty="0"/>
            </a:br>
            <a:r>
              <a:rPr lang="en-US" sz="2000" b="1" dirty="0"/>
              <a:t>Additional Notes</a:t>
            </a:r>
            <a:r>
              <a:rPr lang="en-US" sz="2000" dirty="0"/>
              <a:t>: Varying soils of sand, shale, and gravel, and heavier clays. The vineyard the grapes are sourced from come from the eastern edge of the Santa Ynez Valley: Happy Canyon</a:t>
            </a:r>
            <a:r>
              <a:rPr lang="en-US" dirty="0"/>
              <a:t>. 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5121" name="Picture 1" descr="page12image20231168">
            <a:extLst>
              <a:ext uri="{FF2B5EF4-FFF2-40B4-BE49-F238E27FC236}">
                <a16:creationId xmlns:a16="http://schemas.microsoft.com/office/drawing/2014/main" id="{DCC7ED57-C824-6340-A3CC-51F31FD33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4" y="457200"/>
            <a:ext cx="1754185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697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17C3D-5EB1-0141-AD3D-331948E9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4" y="128588"/>
            <a:ext cx="4500562" cy="1171575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Dei ’</a:t>
            </a:r>
            <a:r>
              <a:rPr lang="en-US" sz="3600" b="1" u="sng" dirty="0" err="1"/>
              <a:t>Martiena</a:t>
            </a:r>
            <a:r>
              <a:rPr lang="en-US" sz="3600" b="1" u="sng" dirty="0"/>
              <a:t>’ White Blend IGT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1DA6F-825F-7646-ADC8-149BECC2E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1463" y="1471613"/>
            <a:ext cx="5329237" cy="5629275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000" b="1" u="sng" dirty="0"/>
              <a:t>Grape Varietal</a:t>
            </a:r>
            <a:r>
              <a:rPr lang="en-US" sz="2000" b="1" dirty="0"/>
              <a:t>: </a:t>
            </a:r>
            <a:r>
              <a:rPr lang="en-US" sz="2000" dirty="0"/>
              <a:t>40% Chardonnay, 30% Malvasia Toscana, 20% </a:t>
            </a:r>
            <a:r>
              <a:rPr lang="en-US" sz="2000" dirty="0" err="1"/>
              <a:t>Grechetto</a:t>
            </a:r>
            <a:r>
              <a:rPr lang="en-US" sz="2000" dirty="0"/>
              <a:t>, 10% Sauvignon Blanc</a:t>
            </a:r>
            <a:br>
              <a:rPr lang="en-US" sz="2000" dirty="0"/>
            </a:br>
            <a:r>
              <a:rPr lang="en-US" sz="2000" b="1" u="sng" dirty="0"/>
              <a:t>Region</a:t>
            </a:r>
            <a:r>
              <a:rPr lang="en-US" sz="2000" b="1" dirty="0"/>
              <a:t>: </a:t>
            </a:r>
            <a:r>
              <a:rPr lang="en-US" sz="2000" dirty="0"/>
              <a:t>Tuscany, Italy</a:t>
            </a:r>
            <a:br>
              <a:rPr lang="en-US" sz="2000" dirty="0"/>
            </a:br>
            <a:r>
              <a:rPr lang="en-US" sz="2000" b="1" u="sng" dirty="0"/>
              <a:t>Vintage</a:t>
            </a:r>
            <a:r>
              <a:rPr lang="en-US" sz="2000" b="1" dirty="0"/>
              <a:t>: </a:t>
            </a:r>
            <a:r>
              <a:rPr lang="en-US" sz="2000" dirty="0"/>
              <a:t>2019 </a:t>
            </a:r>
            <a:endParaRPr lang="en-US" sz="2000" dirty="0">
              <a:effectLst/>
            </a:endParaRPr>
          </a:p>
          <a:p>
            <a:pPr>
              <a:lnSpc>
                <a:spcPct val="110000"/>
              </a:lnSpc>
            </a:pPr>
            <a:r>
              <a:rPr lang="en-US" sz="2000" b="1" u="sng" dirty="0"/>
              <a:t>Aged</a:t>
            </a:r>
            <a:r>
              <a:rPr lang="en-US" sz="2000" b="1" dirty="0"/>
              <a:t>: </a:t>
            </a:r>
            <a:r>
              <a:rPr lang="en-US" sz="2000" dirty="0"/>
              <a:t>Matured in stainless steel tanks for 5-6 months.</a:t>
            </a:r>
            <a:br>
              <a:rPr lang="en-US" sz="2000" dirty="0"/>
            </a:br>
            <a:r>
              <a:rPr lang="en-US" sz="2000" b="1" u="sng" dirty="0"/>
              <a:t>Aroma</a:t>
            </a:r>
            <a:r>
              <a:rPr lang="en-US" sz="2000" b="1" dirty="0"/>
              <a:t>: </a:t>
            </a:r>
            <a:r>
              <a:rPr lang="en-US" sz="2000" dirty="0"/>
              <a:t>Soft scents of apple, yellow plum and wild flowers.</a:t>
            </a:r>
            <a:br>
              <a:rPr lang="en-US" sz="2000" dirty="0"/>
            </a:br>
            <a:r>
              <a:rPr lang="en-US" sz="2000" b="1" u="sng" dirty="0"/>
              <a:t>Taste</a:t>
            </a:r>
            <a:r>
              <a:rPr lang="en-US" sz="2000" b="1" dirty="0"/>
              <a:t>: </a:t>
            </a:r>
            <a:r>
              <a:rPr lang="en-US" sz="2000" dirty="0"/>
              <a:t>Honeydew, pear, white peach, honeysuckle, lemon, orange.</a:t>
            </a:r>
          </a:p>
          <a:p>
            <a:pPr>
              <a:lnSpc>
                <a:spcPct val="110000"/>
              </a:lnSpc>
            </a:pPr>
            <a:r>
              <a:rPr lang="en-US" sz="2000" b="1" dirty="0"/>
              <a:t>Finish: </a:t>
            </a:r>
            <a:r>
              <a:rPr lang="en-US" sz="2000" dirty="0"/>
              <a:t>Gentle fruit, bright acidity, and subtle minerality.</a:t>
            </a:r>
            <a:br>
              <a:rPr lang="en-US" sz="2000" dirty="0"/>
            </a:br>
            <a:r>
              <a:rPr lang="en-US" sz="2000" b="1" u="sng" dirty="0"/>
              <a:t>Price on Menu</a:t>
            </a:r>
            <a:r>
              <a:rPr lang="en-US" sz="2000" b="1" dirty="0"/>
              <a:t>: </a:t>
            </a:r>
            <a:r>
              <a:rPr lang="en-US" sz="2000" dirty="0"/>
              <a:t>$16 BTG / $80 BTL</a:t>
            </a:r>
            <a:br>
              <a:rPr lang="en-US" sz="2000" dirty="0"/>
            </a:br>
            <a:r>
              <a:rPr lang="en-US" sz="2000" b="1" u="sng" dirty="0"/>
              <a:t>Possible Pairings</a:t>
            </a:r>
            <a:r>
              <a:rPr lang="en-US" sz="2000" b="1" dirty="0"/>
              <a:t>: </a:t>
            </a:r>
            <a:r>
              <a:rPr lang="en-US" sz="2000" dirty="0"/>
              <a:t>Light seafoods, Salads</a:t>
            </a:r>
            <a:br>
              <a:rPr lang="en-US" sz="2000" b="1" dirty="0"/>
            </a:br>
            <a:r>
              <a:rPr lang="en-US" sz="2000" b="1" u="sng" dirty="0"/>
              <a:t>Additional Notes</a:t>
            </a:r>
            <a:r>
              <a:rPr lang="en-US" sz="2000" dirty="0"/>
              <a:t>: Winery adheres to precise organic standards. This wine is considered Vino Nobile di Montepulciano. </a:t>
            </a:r>
            <a:endParaRPr lang="en-US" sz="2000" dirty="0">
              <a:effectLst/>
            </a:endParaRPr>
          </a:p>
          <a:p>
            <a:endParaRPr lang="en-US" dirty="0"/>
          </a:p>
        </p:txBody>
      </p:sp>
      <p:pic>
        <p:nvPicPr>
          <p:cNvPr id="3073" name="Picture 1" descr="page9image20151328">
            <a:extLst>
              <a:ext uri="{FF2B5EF4-FFF2-40B4-BE49-F238E27FC236}">
                <a16:creationId xmlns:a16="http://schemas.microsoft.com/office/drawing/2014/main" id="{74011913-A348-6C44-838C-06C7D2BB7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88" y="128588"/>
            <a:ext cx="1643074" cy="6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076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0ED3-A859-9F43-884B-53351D387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300663" cy="1393902"/>
          </a:xfrm>
        </p:spPr>
        <p:txBody>
          <a:bodyPr>
            <a:noAutofit/>
          </a:bodyPr>
          <a:lstStyle/>
          <a:p>
            <a:r>
              <a:rPr lang="en-US" sz="3600" b="1" u="sng" dirty="0"/>
              <a:t>Domaine De La </a:t>
            </a:r>
            <a:r>
              <a:rPr lang="en-US" sz="3600" b="1" u="sng" dirty="0" err="1"/>
              <a:t>Rossignole</a:t>
            </a:r>
            <a:br>
              <a:rPr lang="en-US" sz="3600" b="1" u="sng" dirty="0"/>
            </a:br>
            <a:r>
              <a:rPr lang="en-US" sz="3600" b="1" u="sng" dirty="0"/>
              <a:t>Sancerre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25198A9-DABA-5045-A155-A832FE03EF7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000" r="5000"/>
          <a:stretch>
            <a:fillRect/>
          </a:stretch>
        </p:blipFill>
        <p:spPr>
          <a:xfrm>
            <a:off x="5183188" y="0"/>
            <a:ext cx="61722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FC96F-EF25-3A4A-AD8C-498C55C5A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989012"/>
            <a:ext cx="4772025" cy="5868988"/>
          </a:xfrm>
        </p:spPr>
        <p:txBody>
          <a:bodyPr>
            <a:normAutofit/>
          </a:bodyPr>
          <a:lstStyle/>
          <a:p>
            <a:endParaRPr lang="en-US" sz="2000" b="1" u="sng" dirty="0"/>
          </a:p>
          <a:p>
            <a:endParaRPr lang="en-US" sz="2000" b="1" u="sng" dirty="0"/>
          </a:p>
          <a:p>
            <a:r>
              <a:rPr lang="en-US" sz="2000" b="1" u="sng" dirty="0"/>
              <a:t>Grape Varietal</a:t>
            </a:r>
            <a:r>
              <a:rPr lang="en-US" sz="2000" dirty="0"/>
              <a:t> – 100% Sauvignon Blanc</a:t>
            </a:r>
            <a:endParaRPr lang="en-US" sz="2000" b="1" u="sng" dirty="0"/>
          </a:p>
          <a:p>
            <a:r>
              <a:rPr lang="en-US" sz="2000" b="1" u="sng" dirty="0"/>
              <a:t>Region </a:t>
            </a:r>
            <a:r>
              <a:rPr lang="en-US" sz="2000" dirty="0"/>
              <a:t>- Loire Valley, France</a:t>
            </a:r>
            <a:endParaRPr lang="en-US" sz="2000" b="1" u="sng" dirty="0"/>
          </a:p>
          <a:p>
            <a:r>
              <a:rPr lang="en-US" sz="2000" b="1" u="sng" dirty="0"/>
              <a:t>Vintage </a:t>
            </a:r>
            <a:r>
              <a:rPr lang="en-US" sz="2000" dirty="0"/>
              <a:t>- 2020</a:t>
            </a:r>
            <a:endParaRPr lang="en-US" sz="2000" b="1" u="sng" dirty="0"/>
          </a:p>
          <a:p>
            <a:r>
              <a:rPr lang="en-US" sz="2000" b="1" u="sng" dirty="0"/>
              <a:t>Aroma</a:t>
            </a:r>
            <a:r>
              <a:rPr lang="en-US" sz="2000" dirty="0"/>
              <a:t> – Floral and spicy</a:t>
            </a:r>
            <a:endParaRPr lang="en-US" sz="2000" b="1" u="sng" dirty="0"/>
          </a:p>
          <a:p>
            <a:r>
              <a:rPr lang="en-US" sz="2000" b="1" u="sng" dirty="0"/>
              <a:t>Taste</a:t>
            </a:r>
            <a:r>
              <a:rPr lang="en-US" sz="2000" dirty="0"/>
              <a:t> – Citrus, lemon and minerality</a:t>
            </a:r>
            <a:endParaRPr lang="en-US" sz="2000" b="1" u="sng" dirty="0"/>
          </a:p>
          <a:p>
            <a:r>
              <a:rPr lang="en-US" sz="2000" b="1" u="sng" dirty="0"/>
              <a:t>Finish</a:t>
            </a:r>
            <a:r>
              <a:rPr lang="en-US" sz="2000" dirty="0"/>
              <a:t> – Crisp and clean</a:t>
            </a:r>
            <a:endParaRPr lang="en-US" sz="2000" b="1" u="sng" dirty="0"/>
          </a:p>
          <a:p>
            <a:r>
              <a:rPr lang="en-US" sz="2000" b="1" u="sng" dirty="0"/>
              <a:t>Price on menu</a:t>
            </a:r>
          </a:p>
          <a:p>
            <a:r>
              <a:rPr lang="en-US" sz="2000" b="1" u="sng" dirty="0"/>
              <a:t>Pairings</a:t>
            </a:r>
            <a:r>
              <a:rPr lang="en-US" sz="2000" dirty="0"/>
              <a:t> – White meats, fish dishes and spicy </a:t>
            </a:r>
            <a:r>
              <a:rPr lang="en-US" sz="2000" dirty="0" err="1"/>
              <a:t>preperations</a:t>
            </a:r>
            <a:endParaRPr lang="en-US" sz="2000" b="1" u="sng" dirty="0"/>
          </a:p>
          <a:p>
            <a:r>
              <a:rPr lang="en-US" sz="2000" b="1" u="sng" dirty="0"/>
              <a:t>Additional info</a:t>
            </a:r>
            <a:r>
              <a:rPr lang="en-US" sz="2000" dirty="0"/>
              <a:t> – Making wines since 1848 on the same land.</a:t>
            </a:r>
            <a:endParaRPr lang="en-US" sz="2000" b="1" u="sng" dirty="0"/>
          </a:p>
          <a:p>
            <a:endParaRPr lang="en-US" sz="2000" b="1" u="sng" dirty="0"/>
          </a:p>
          <a:p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2652884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4523</TotalTime>
  <Words>1863</Words>
  <Application>Microsoft Office PowerPoint</Application>
  <PresentationFormat>Widescreen</PresentationFormat>
  <Paragraphs>131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Gambino Gold Valdobbiandene Prosecco Superiore DOCG</vt:lpstr>
      <vt:lpstr>Champagne Taittinger Brut, La Francaise</vt:lpstr>
      <vt:lpstr>Laurent-Perrier Cuvée Rose</vt:lpstr>
      <vt:lpstr>PowerPoint Presentation</vt:lpstr>
      <vt:lpstr>Peyrassol Cuvée des Commandeurs Rosé </vt:lpstr>
      <vt:lpstr>Gerard Bertrand Chateau La Sauvageonne, La Villa</vt:lpstr>
      <vt:lpstr>Lieu Dit, Sauvignon Blanc</vt:lpstr>
      <vt:lpstr>Dei ’Martiena’ White Blend IGT</vt:lpstr>
      <vt:lpstr>Domaine De La Rossignole Sancerre</vt:lpstr>
      <vt:lpstr>Gerard Tremblay Chablis</vt:lpstr>
      <vt:lpstr>Sandhi, Central Coast, Chardonnay</vt:lpstr>
      <vt:lpstr>County Line Pinot Noir</vt:lpstr>
      <vt:lpstr>Domaine de la Janasse Cotes du Rhone Reserve</vt:lpstr>
      <vt:lpstr>Marques de Riscal Rioja, Gran Reserva</vt:lpstr>
      <vt:lpstr>Amici Cellars Cabernet Sauvignon</vt:lpstr>
      <vt:lpstr>Oremus, Tokaji, Hungary</vt:lpstr>
      <vt:lpstr>Taylor Fladgate, 20 Year Tawny Porto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Champagne Taittinger</dc:title>
  <dc:creator>Frederick Wright</dc:creator>
  <cp:lastModifiedBy>Macauley Mooney</cp:lastModifiedBy>
  <cp:revision>25</cp:revision>
  <dcterms:created xsi:type="dcterms:W3CDTF">2021-07-11T18:52:25Z</dcterms:created>
  <dcterms:modified xsi:type="dcterms:W3CDTF">2021-07-27T19:35:45Z</dcterms:modified>
</cp:coreProperties>
</file>